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65" r:id="rId3"/>
    <p:sldId id="301" r:id="rId4"/>
    <p:sldId id="302" r:id="rId5"/>
    <p:sldId id="264" r:id="rId6"/>
    <p:sldId id="291" r:id="rId7"/>
    <p:sldId id="290" r:id="rId8"/>
    <p:sldId id="293" r:id="rId9"/>
    <p:sldId id="292" r:id="rId10"/>
    <p:sldId id="297" r:id="rId11"/>
    <p:sldId id="298" r:id="rId12"/>
    <p:sldId id="299" r:id="rId13"/>
    <p:sldId id="296" r:id="rId14"/>
    <p:sldId id="294" r:id="rId15"/>
    <p:sldId id="300" r:id="rId16"/>
    <p:sldId id="303" r:id="rId17"/>
    <p:sldId id="274" r:id="rId18"/>
  </p:sldIdLst>
  <p:sldSz cx="6858000" cy="9144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24" autoAdjust="0"/>
  </p:normalViewPr>
  <p:slideViewPr>
    <p:cSldViewPr>
      <p:cViewPr varScale="1">
        <p:scale>
          <a:sx n="52" d="100"/>
          <a:sy n="52" d="100"/>
        </p:scale>
        <p:origin x="2292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0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51C14011-2873-4024-8E07-16F13BA5DC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E10DC19A-DD8B-46A8-A244-F55C5CB0047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12F216-B6C1-4F26-A440-766913626142}" type="datetimeFigureOut">
              <a:rPr lang="es-CO"/>
              <a:pPr>
                <a:defRPr/>
              </a:pPr>
              <a:t>1/07/2020</a:t>
            </a:fld>
            <a:endParaRPr lang="es-CO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15EA8E92-BB65-4E6A-95A9-82B4D15D356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BF090AE0-6D93-46E7-9009-AF33F43F0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46646040-C8BE-48B5-A43D-913B03DA2BC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80FA1E70-5028-44C5-A905-AB7A23500A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8959172-1450-4954-BC16-EE2A51903E8A}" type="slidenum">
              <a:rPr lang="es-CO" altLang="es-MX"/>
              <a:pPr/>
              <a:t>‹Nº›</a:t>
            </a:fld>
            <a:endParaRPr lang="es-CO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>
            <a:extLst>
              <a:ext uri="{FF2B5EF4-FFF2-40B4-BE49-F238E27FC236}">
                <a16:creationId xmlns:a16="http://schemas.microsoft.com/office/drawing/2014/main" id="{8CB2D8D2-273A-4D3C-A0C2-177B14135C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2 Marcador de notas">
            <a:extLst>
              <a:ext uri="{FF2B5EF4-FFF2-40B4-BE49-F238E27FC236}">
                <a16:creationId xmlns:a16="http://schemas.microsoft.com/office/drawing/2014/main" id="{17D015C8-9AD6-45AC-B230-104D40F7D3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MX"/>
          </a:p>
        </p:txBody>
      </p:sp>
      <p:sp>
        <p:nvSpPr>
          <p:cNvPr id="15364" name="3 Marcador de número de diapositiva">
            <a:extLst>
              <a:ext uri="{FF2B5EF4-FFF2-40B4-BE49-F238E27FC236}">
                <a16:creationId xmlns:a16="http://schemas.microsoft.com/office/drawing/2014/main" id="{4ADA4C9F-A378-4428-85C2-51FD136BDB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9B1FD2-DA11-40EA-B305-B1B0BDBFFBD1}" type="slidenum">
              <a:rPr lang="es-CO" altLang="es-MX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s-CO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>
            <a:extLst>
              <a:ext uri="{FF2B5EF4-FFF2-40B4-BE49-F238E27FC236}">
                <a16:creationId xmlns:a16="http://schemas.microsoft.com/office/drawing/2014/main" id="{BE4D74D3-BE04-4791-9E16-3C1104B8AD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2 Marcador de notas">
            <a:extLst>
              <a:ext uri="{FF2B5EF4-FFF2-40B4-BE49-F238E27FC236}">
                <a16:creationId xmlns:a16="http://schemas.microsoft.com/office/drawing/2014/main" id="{5CBAF507-3727-4DF7-8A9F-3393EB40B3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MX"/>
          </a:p>
        </p:txBody>
      </p:sp>
      <p:sp>
        <p:nvSpPr>
          <p:cNvPr id="17412" name="3 Marcador de número de diapositiva">
            <a:extLst>
              <a:ext uri="{FF2B5EF4-FFF2-40B4-BE49-F238E27FC236}">
                <a16:creationId xmlns:a16="http://schemas.microsoft.com/office/drawing/2014/main" id="{2EFFEDE7-3056-499C-A77E-45CFE9A16C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A6385B-9DC7-4511-B32D-EA6FE8292C02}" type="slidenum">
              <a:rPr lang="es-CO" altLang="es-MX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s-CO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>
            <a:extLst>
              <a:ext uri="{FF2B5EF4-FFF2-40B4-BE49-F238E27FC236}">
                <a16:creationId xmlns:a16="http://schemas.microsoft.com/office/drawing/2014/main" id="{26277282-B02D-4576-8444-015545EAC2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2 Marcador de notas">
            <a:extLst>
              <a:ext uri="{FF2B5EF4-FFF2-40B4-BE49-F238E27FC236}">
                <a16:creationId xmlns:a16="http://schemas.microsoft.com/office/drawing/2014/main" id="{9AFFE1E1-F1FC-4CF8-A186-BE719DF531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MX"/>
          </a:p>
        </p:txBody>
      </p:sp>
      <p:sp>
        <p:nvSpPr>
          <p:cNvPr id="19460" name="3 Marcador de número de diapositiva">
            <a:extLst>
              <a:ext uri="{FF2B5EF4-FFF2-40B4-BE49-F238E27FC236}">
                <a16:creationId xmlns:a16="http://schemas.microsoft.com/office/drawing/2014/main" id="{5C6A4DFF-5747-4F68-A70D-EBBF693A26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4C482D-8E92-4A56-8422-89900E3064D5}" type="slidenum">
              <a:rPr lang="es-CO" altLang="es-MX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s-CO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>
            <a:extLst>
              <a:ext uri="{FF2B5EF4-FFF2-40B4-BE49-F238E27FC236}">
                <a16:creationId xmlns:a16="http://schemas.microsoft.com/office/drawing/2014/main" id="{F3DAE486-30B5-4A91-A023-2FAD709316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>
            <a:extLst>
              <a:ext uri="{FF2B5EF4-FFF2-40B4-BE49-F238E27FC236}">
                <a16:creationId xmlns:a16="http://schemas.microsoft.com/office/drawing/2014/main" id="{86804395-043C-499A-B45F-F4CEA18F73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MX"/>
          </a:p>
        </p:txBody>
      </p:sp>
      <p:sp>
        <p:nvSpPr>
          <p:cNvPr id="21508" name="3 Marcador de número de diapositiva">
            <a:extLst>
              <a:ext uri="{FF2B5EF4-FFF2-40B4-BE49-F238E27FC236}">
                <a16:creationId xmlns:a16="http://schemas.microsoft.com/office/drawing/2014/main" id="{D7AD373E-FAFE-48DC-85EB-6E3CBEA78A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CE6D93-3DA4-404C-9D98-872504C9FC71}" type="slidenum">
              <a:rPr lang="es-CO" altLang="es-MX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s-CO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>
            <a:extLst>
              <a:ext uri="{FF2B5EF4-FFF2-40B4-BE49-F238E27FC236}">
                <a16:creationId xmlns:a16="http://schemas.microsoft.com/office/drawing/2014/main" id="{E9DABF27-A422-4542-8FA1-FFC5A782DC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2 Marcador de notas">
            <a:extLst>
              <a:ext uri="{FF2B5EF4-FFF2-40B4-BE49-F238E27FC236}">
                <a16:creationId xmlns:a16="http://schemas.microsoft.com/office/drawing/2014/main" id="{CA48C850-5BA7-4FD9-818E-9BF4D406C9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MX"/>
          </a:p>
        </p:txBody>
      </p:sp>
      <p:sp>
        <p:nvSpPr>
          <p:cNvPr id="23556" name="3 Marcador de número de diapositiva">
            <a:extLst>
              <a:ext uri="{FF2B5EF4-FFF2-40B4-BE49-F238E27FC236}">
                <a16:creationId xmlns:a16="http://schemas.microsoft.com/office/drawing/2014/main" id="{B061B5B9-1C9D-4707-A65F-DEBFABB84E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232E8E-045C-4B7B-8ED4-B138D910BBB1}" type="slidenum">
              <a:rPr lang="es-CO" altLang="es-MX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s-CO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>
            <a:extLst>
              <a:ext uri="{FF2B5EF4-FFF2-40B4-BE49-F238E27FC236}">
                <a16:creationId xmlns:a16="http://schemas.microsoft.com/office/drawing/2014/main" id="{AEB9FDF1-D40B-4743-9D4A-864237EBC0B8}"/>
              </a:ext>
            </a:extLst>
          </p:cNvPr>
          <p:cNvGrpSpPr>
            <a:grpSpLocks/>
          </p:cNvGrpSpPr>
          <p:nvPr/>
        </p:nvGrpSpPr>
        <p:grpSpPr bwMode="auto">
          <a:xfrm>
            <a:off x="-287338" y="0"/>
            <a:ext cx="7450138" cy="9144000"/>
            <a:chOff x="-382404" y="0"/>
            <a:chExt cx="9932332" cy="6858000"/>
          </a:xfrm>
        </p:grpSpPr>
        <p:grpSp>
          <p:nvGrpSpPr>
            <p:cNvPr id="5" name="Group 44">
              <a:extLst>
                <a:ext uri="{FF2B5EF4-FFF2-40B4-BE49-F238E27FC236}">
                  <a16:creationId xmlns:a16="http://schemas.microsoft.com/office/drawing/2014/main" id="{B2F2CE99-1499-42FE-9F08-E1F9897B4A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8" y="0"/>
              <a:ext cx="9147142" cy="6858000"/>
              <a:chOff x="668" y="0"/>
              <a:chExt cx="9147142" cy="6858000"/>
            </a:xfrm>
          </p:grpSpPr>
          <p:grpSp>
            <p:nvGrpSpPr>
              <p:cNvPr id="28" name="Group 4">
                <a:extLst>
                  <a:ext uri="{FF2B5EF4-FFF2-40B4-BE49-F238E27FC236}">
                    <a16:creationId xmlns:a16="http://schemas.microsoft.com/office/drawing/2014/main" id="{DE747B38-78DA-4A2C-99F7-19893AA3FF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8" y="0"/>
                <a:ext cx="2514300" cy="6858000"/>
                <a:chOff x="668" y="0"/>
                <a:chExt cx="2514300" cy="6858000"/>
              </a:xfrm>
            </p:grpSpPr>
            <p:sp>
              <p:nvSpPr>
                <p:cNvPr id="40" name="Rectangle 114">
                  <a:extLst>
                    <a:ext uri="{FF2B5EF4-FFF2-40B4-BE49-F238E27FC236}">
                      <a16:creationId xmlns:a16="http://schemas.microsoft.com/office/drawing/2014/main" id="{B20AB198-8C1D-402C-B1B2-2284B542B069}"/>
                    </a:ext>
                  </a:extLst>
                </p:cNvPr>
                <p:cNvSpPr/>
                <p:nvPr/>
              </p:nvSpPr>
              <p:spPr>
                <a:xfrm>
                  <a:off x="914959" y="0"/>
                  <a:ext cx="16000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>
                  <a:extLst>
                    <a:ext uri="{FF2B5EF4-FFF2-40B4-BE49-F238E27FC236}">
                      <a16:creationId xmlns:a16="http://schemas.microsoft.com/office/drawing/2014/main" id="{B447AEA2-F2CD-41B3-A1BB-3C4C199889E9}"/>
                    </a:ext>
                  </a:extLst>
                </p:cNvPr>
                <p:cNvSpPr/>
                <p:nvPr/>
              </p:nvSpPr>
              <p:spPr>
                <a:xfrm>
                  <a:off x="668" y="0"/>
                  <a:ext cx="457145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>
                  <a:extLst>
                    <a:ext uri="{FF2B5EF4-FFF2-40B4-BE49-F238E27FC236}">
                      <a16:creationId xmlns:a16="http://schemas.microsoft.com/office/drawing/2014/main" id="{FA4FB4A4-540E-44D0-974B-7C8D6E5C4300}"/>
                    </a:ext>
                  </a:extLst>
                </p:cNvPr>
                <p:cNvSpPr/>
                <p:nvPr/>
              </p:nvSpPr>
              <p:spPr>
                <a:xfrm>
                  <a:off x="229241" y="0"/>
                  <a:ext cx="7619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>
                <a:extLst>
                  <a:ext uri="{FF2B5EF4-FFF2-40B4-BE49-F238E27FC236}">
                    <a16:creationId xmlns:a16="http://schemas.microsoft.com/office/drawing/2014/main" id="{5EBEC46B-D346-41B1-B0F2-55E0299F04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3951" y="0"/>
                <a:ext cx="2514300" cy="6858000"/>
                <a:chOff x="1041" y="0"/>
                <a:chExt cx="2514300" cy="6858000"/>
              </a:xfrm>
            </p:grpSpPr>
            <p:sp>
              <p:nvSpPr>
                <p:cNvPr id="37" name="Rectangle 84">
                  <a:extLst>
                    <a:ext uri="{FF2B5EF4-FFF2-40B4-BE49-F238E27FC236}">
                      <a16:creationId xmlns:a16="http://schemas.microsoft.com/office/drawing/2014/main" id="{9E159751-019C-401C-AC0E-E5CEF956D4D7}"/>
                    </a:ext>
                  </a:extLst>
                </p:cNvPr>
                <p:cNvSpPr/>
                <p:nvPr/>
              </p:nvSpPr>
              <p:spPr>
                <a:xfrm>
                  <a:off x="915332" y="0"/>
                  <a:ext cx="16000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>
                  <a:extLst>
                    <a:ext uri="{FF2B5EF4-FFF2-40B4-BE49-F238E27FC236}">
                      <a16:creationId xmlns:a16="http://schemas.microsoft.com/office/drawing/2014/main" id="{6B05B40D-18A7-431B-8461-8D4523FB99B9}"/>
                    </a:ext>
                  </a:extLst>
                </p:cNvPr>
                <p:cNvSpPr/>
                <p:nvPr/>
              </p:nvSpPr>
              <p:spPr>
                <a:xfrm>
                  <a:off x="1041" y="0"/>
                  <a:ext cx="457145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>
                  <a:extLst>
                    <a:ext uri="{FF2B5EF4-FFF2-40B4-BE49-F238E27FC236}">
                      <a16:creationId xmlns:a16="http://schemas.microsoft.com/office/drawing/2014/main" id="{2B991626-5DC9-41E4-9A94-C790925A605F}"/>
                    </a:ext>
                  </a:extLst>
                </p:cNvPr>
                <p:cNvSpPr/>
                <p:nvPr/>
              </p:nvSpPr>
              <p:spPr>
                <a:xfrm>
                  <a:off x="229614" y="0"/>
                  <a:ext cx="7619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>
                <a:extLst>
                  <a:ext uri="{FF2B5EF4-FFF2-40B4-BE49-F238E27FC236}">
                    <a16:creationId xmlns:a16="http://schemas.microsoft.com/office/drawing/2014/main" id="{30C3BDC8-E72B-4733-B913-7F333BEA35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14463" y="0"/>
                <a:ext cx="2533347" cy="6858000"/>
                <a:chOff x="-3810" y="0"/>
                <a:chExt cx="2533347" cy="6858000"/>
              </a:xfrm>
            </p:grpSpPr>
            <p:sp>
              <p:nvSpPr>
                <p:cNvPr id="34" name="Rectangle 77">
                  <a:extLst>
                    <a:ext uri="{FF2B5EF4-FFF2-40B4-BE49-F238E27FC236}">
                      <a16:creationId xmlns:a16="http://schemas.microsoft.com/office/drawing/2014/main" id="{4B224132-7F9D-4E3E-97D5-3B6BF56DE6C6}"/>
                    </a:ext>
                  </a:extLst>
                </p:cNvPr>
                <p:cNvSpPr/>
                <p:nvPr/>
              </p:nvSpPr>
              <p:spPr>
                <a:xfrm>
                  <a:off x="929528" y="0"/>
                  <a:ext cx="16000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>
                  <a:extLst>
                    <a:ext uri="{FF2B5EF4-FFF2-40B4-BE49-F238E27FC236}">
                      <a16:creationId xmlns:a16="http://schemas.microsoft.com/office/drawing/2014/main" id="{224F4003-218D-4C52-982B-8CA186E6E67D}"/>
                    </a:ext>
                  </a:extLst>
                </p:cNvPr>
                <p:cNvSpPr/>
                <p:nvPr/>
              </p:nvSpPr>
              <p:spPr>
                <a:xfrm>
                  <a:off x="-18626" y="0"/>
                  <a:ext cx="457145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>
                  <a:extLst>
                    <a:ext uri="{FF2B5EF4-FFF2-40B4-BE49-F238E27FC236}">
                      <a16:creationId xmlns:a16="http://schemas.microsoft.com/office/drawing/2014/main" id="{1DCB5B65-31BC-4C63-BAA3-0D2FAAAAFAE4}"/>
                    </a:ext>
                  </a:extLst>
                </p:cNvPr>
                <p:cNvSpPr/>
                <p:nvPr/>
              </p:nvSpPr>
              <p:spPr>
                <a:xfrm>
                  <a:off x="243810" y="0"/>
                  <a:ext cx="7619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>
                <a:extLst>
                  <a:ext uri="{FF2B5EF4-FFF2-40B4-BE49-F238E27FC236}">
                    <a16:creationId xmlns:a16="http://schemas.microsoft.com/office/drawing/2014/main" id="{9EB5C671-010F-47D6-AB90-30A976C67A6D}"/>
                  </a:ext>
                </a:extLst>
              </p:cNvPr>
              <p:cNvSpPr/>
              <p:nvPr/>
            </p:nvSpPr>
            <p:spPr>
              <a:xfrm>
                <a:off x="3810213" y="0"/>
                <a:ext cx="281906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>
                <a:extLst>
                  <a:ext uri="{FF2B5EF4-FFF2-40B4-BE49-F238E27FC236}">
                    <a16:creationId xmlns:a16="http://schemas.microsoft.com/office/drawing/2014/main" id="{8F2985A0-5A76-4DC4-BF79-F851558D59EA}"/>
                  </a:ext>
                </a:extLst>
              </p:cNvPr>
              <p:cNvSpPr/>
              <p:nvPr/>
            </p:nvSpPr>
            <p:spPr>
              <a:xfrm>
                <a:off x="2895923" y="0"/>
                <a:ext cx="457145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>
                <a:extLst>
                  <a:ext uri="{FF2B5EF4-FFF2-40B4-BE49-F238E27FC236}">
                    <a16:creationId xmlns:a16="http://schemas.microsoft.com/office/drawing/2014/main" id="{E3B16BDD-19CE-4A93-AF03-CA2AB143C13A}"/>
                  </a:ext>
                </a:extLst>
              </p:cNvPr>
              <p:cNvSpPr/>
              <p:nvPr/>
            </p:nvSpPr>
            <p:spPr>
              <a:xfrm>
                <a:off x="3124495" y="0"/>
                <a:ext cx="761909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>
              <a:extLst>
                <a:ext uri="{FF2B5EF4-FFF2-40B4-BE49-F238E27FC236}">
                  <a16:creationId xmlns:a16="http://schemas.microsoft.com/office/drawing/2014/main" id="{F5EF2D84-BE34-4BED-914A-054DDA58ECF9}"/>
                </a:ext>
              </a:extLst>
            </p:cNvPr>
            <p:cNvSpPr/>
            <p:nvPr/>
          </p:nvSpPr>
          <p:spPr>
            <a:xfrm>
              <a:off x="-12031" y="5035154"/>
              <a:ext cx="9145026" cy="1175147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>
              <a:extLst>
                <a:ext uri="{FF2B5EF4-FFF2-40B4-BE49-F238E27FC236}">
                  <a16:creationId xmlns:a16="http://schemas.microsoft.com/office/drawing/2014/main" id="{4A514780-2CD7-4A2D-A049-34B10B7EB451}"/>
                </a:ext>
              </a:extLst>
            </p:cNvPr>
            <p:cNvSpPr/>
            <p:nvPr/>
          </p:nvSpPr>
          <p:spPr>
            <a:xfrm>
              <a:off x="-12031" y="3467100"/>
              <a:ext cx="9145026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>
              <a:extLst>
                <a:ext uri="{FF2B5EF4-FFF2-40B4-BE49-F238E27FC236}">
                  <a16:creationId xmlns:a16="http://schemas.microsoft.com/office/drawing/2014/main" id="{590942D4-61A6-414C-A2F1-1AF6AC0917CA}"/>
                </a:ext>
              </a:extLst>
            </p:cNvPr>
            <p:cNvSpPr/>
            <p:nvPr/>
          </p:nvSpPr>
          <p:spPr>
            <a:xfrm>
              <a:off x="-24729" y="5641181"/>
              <a:ext cx="3005308" cy="1210866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>
              <a:extLst>
                <a:ext uri="{FF2B5EF4-FFF2-40B4-BE49-F238E27FC236}">
                  <a16:creationId xmlns:a16="http://schemas.microsoft.com/office/drawing/2014/main" id="{C17EB7F0-9CD9-40C6-B32B-961509CE66ED}"/>
                </a:ext>
              </a:extLst>
            </p:cNvPr>
            <p:cNvSpPr/>
            <p:nvPr/>
          </p:nvSpPr>
          <p:spPr>
            <a:xfrm>
              <a:off x="-12031" y="5283994"/>
              <a:ext cx="9145026" cy="1478756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>
              <a:extLst>
                <a:ext uri="{FF2B5EF4-FFF2-40B4-BE49-F238E27FC236}">
                  <a16:creationId xmlns:a16="http://schemas.microsoft.com/office/drawing/2014/main" id="{462B995F-6B8F-407D-A6F4-C01115CCBE18}"/>
                </a:ext>
              </a:extLst>
            </p:cNvPr>
            <p:cNvSpPr/>
            <p:nvPr/>
          </p:nvSpPr>
          <p:spPr>
            <a:xfrm>
              <a:off x="2138246" y="5131594"/>
              <a:ext cx="6982051" cy="1720454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>
              <a:extLst>
                <a:ext uri="{FF2B5EF4-FFF2-40B4-BE49-F238E27FC236}">
                  <a16:creationId xmlns:a16="http://schemas.microsoft.com/office/drawing/2014/main" id="{93E0BE50-820F-4A23-9F60-15113345E6FB}"/>
                </a:ext>
              </a:extLst>
            </p:cNvPr>
            <p:cNvSpPr/>
            <p:nvPr/>
          </p:nvSpPr>
          <p:spPr>
            <a:xfrm rot="1800000">
              <a:off x="2995394" y="2858691"/>
              <a:ext cx="1602125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>
              <a:extLst>
                <a:ext uri="{FF2B5EF4-FFF2-40B4-BE49-F238E27FC236}">
                  <a16:creationId xmlns:a16="http://schemas.microsoft.com/office/drawing/2014/main" id="{C30E56F8-A13D-4BD2-9746-C8D95909CD3F}"/>
                </a:ext>
              </a:extLst>
            </p:cNvPr>
            <p:cNvSpPr/>
            <p:nvPr/>
          </p:nvSpPr>
          <p:spPr>
            <a:xfrm rot="1800000">
              <a:off x="3719208" y="4125516"/>
              <a:ext cx="1602125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>
              <a:extLst>
                <a:ext uri="{FF2B5EF4-FFF2-40B4-BE49-F238E27FC236}">
                  <a16:creationId xmlns:a16="http://schemas.microsoft.com/office/drawing/2014/main" id="{15FD0104-362F-435C-B748-3272C33AE335}"/>
                </a:ext>
              </a:extLst>
            </p:cNvPr>
            <p:cNvSpPr/>
            <p:nvPr/>
          </p:nvSpPr>
          <p:spPr>
            <a:xfrm rot="1800000">
              <a:off x="3729789" y="1591866"/>
              <a:ext cx="1602126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>
              <a:extLst>
                <a:ext uri="{FF2B5EF4-FFF2-40B4-BE49-F238E27FC236}">
                  <a16:creationId xmlns:a16="http://schemas.microsoft.com/office/drawing/2014/main" id="{F530E48A-0B5F-473B-B923-058D14FA94BF}"/>
                </a:ext>
              </a:extLst>
            </p:cNvPr>
            <p:cNvSpPr/>
            <p:nvPr/>
          </p:nvSpPr>
          <p:spPr>
            <a:xfrm rot="1800000">
              <a:off x="2976346" y="325041"/>
              <a:ext cx="1602126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>
              <a:extLst>
                <a:ext uri="{FF2B5EF4-FFF2-40B4-BE49-F238E27FC236}">
                  <a16:creationId xmlns:a16="http://schemas.microsoft.com/office/drawing/2014/main" id="{8A854846-0BE7-4120-8DE9-9C14E8F893FC}"/>
                </a:ext>
              </a:extLst>
            </p:cNvPr>
            <p:cNvSpPr/>
            <p:nvPr/>
          </p:nvSpPr>
          <p:spPr>
            <a:xfrm rot="1800000">
              <a:off x="4462069" y="5382816"/>
              <a:ext cx="1602126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>
              <a:extLst>
                <a:ext uri="{FF2B5EF4-FFF2-40B4-BE49-F238E27FC236}">
                  <a16:creationId xmlns:a16="http://schemas.microsoft.com/office/drawing/2014/main" id="{86BBE973-17B2-4D4A-9D0A-771DC40BA32B}"/>
                </a:ext>
              </a:extLst>
            </p:cNvPr>
            <p:cNvSpPr/>
            <p:nvPr/>
          </p:nvSpPr>
          <p:spPr>
            <a:xfrm rot="1800000">
              <a:off x="-382404" y="4201716"/>
              <a:ext cx="1261384" cy="1388269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>
              <a:extLst>
                <a:ext uri="{FF2B5EF4-FFF2-40B4-BE49-F238E27FC236}">
                  <a16:creationId xmlns:a16="http://schemas.microsoft.com/office/drawing/2014/main" id="{02ECB0C2-8EBD-48B7-BD95-D77433AE9A4A}"/>
                </a:ext>
              </a:extLst>
            </p:cNvPr>
            <p:cNvSpPr/>
            <p:nvPr/>
          </p:nvSpPr>
          <p:spPr>
            <a:xfrm rot="1800000">
              <a:off x="23949" y="5401866"/>
              <a:ext cx="1602125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>
              <a:extLst>
                <a:ext uri="{FF2B5EF4-FFF2-40B4-BE49-F238E27FC236}">
                  <a16:creationId xmlns:a16="http://schemas.microsoft.com/office/drawing/2014/main" id="{472B3CA6-BB46-4D89-9A19-0B4C8E1441A2}"/>
                </a:ext>
              </a:extLst>
            </p:cNvPr>
            <p:cNvSpPr/>
            <p:nvPr/>
          </p:nvSpPr>
          <p:spPr>
            <a:xfrm rot="1800000">
              <a:off x="53579" y="2849166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>
              <a:extLst>
                <a:ext uri="{FF2B5EF4-FFF2-40B4-BE49-F238E27FC236}">
                  <a16:creationId xmlns:a16="http://schemas.microsoft.com/office/drawing/2014/main" id="{B54CD682-EBA0-4D46-A31E-3552208D58E7}"/>
                </a:ext>
              </a:extLst>
            </p:cNvPr>
            <p:cNvSpPr/>
            <p:nvPr/>
          </p:nvSpPr>
          <p:spPr>
            <a:xfrm rot="1800000">
              <a:off x="777392" y="4125516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>
              <a:extLst>
                <a:ext uri="{FF2B5EF4-FFF2-40B4-BE49-F238E27FC236}">
                  <a16:creationId xmlns:a16="http://schemas.microsoft.com/office/drawing/2014/main" id="{8288279B-F7D3-43CA-8D38-005B48F585A1}"/>
                </a:ext>
              </a:extLst>
            </p:cNvPr>
            <p:cNvSpPr/>
            <p:nvPr/>
          </p:nvSpPr>
          <p:spPr>
            <a:xfrm rot="1800000">
              <a:off x="1509672" y="5411391"/>
              <a:ext cx="1602125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>
              <a:extLst>
                <a:ext uri="{FF2B5EF4-FFF2-40B4-BE49-F238E27FC236}">
                  <a16:creationId xmlns:a16="http://schemas.microsoft.com/office/drawing/2014/main" id="{7673F92D-D60C-408B-8C47-05A8A1B5477D}"/>
                </a:ext>
              </a:extLst>
            </p:cNvPr>
            <p:cNvSpPr/>
            <p:nvPr/>
          </p:nvSpPr>
          <p:spPr>
            <a:xfrm rot="1800000">
              <a:off x="1528719" y="2858691"/>
              <a:ext cx="1602126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>
              <a:extLst>
                <a:ext uri="{FF2B5EF4-FFF2-40B4-BE49-F238E27FC236}">
                  <a16:creationId xmlns:a16="http://schemas.microsoft.com/office/drawing/2014/main" id="{DCB7DA9F-055E-4AFE-9D2F-1B882BFB870D}"/>
                </a:ext>
              </a:extLst>
            </p:cNvPr>
            <p:cNvSpPr/>
            <p:nvPr/>
          </p:nvSpPr>
          <p:spPr>
            <a:xfrm rot="1800000">
              <a:off x="796439" y="1563291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>
              <a:extLst>
                <a:ext uri="{FF2B5EF4-FFF2-40B4-BE49-F238E27FC236}">
                  <a16:creationId xmlns:a16="http://schemas.microsoft.com/office/drawing/2014/main" id="{8CCAC5D8-B5D4-4334-92C6-4FF1B51D1376}"/>
                </a:ext>
              </a:extLst>
            </p:cNvPr>
            <p:cNvSpPr/>
            <p:nvPr/>
          </p:nvSpPr>
          <p:spPr>
            <a:xfrm rot="1800000">
              <a:off x="6807055" y="4144566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>
              <a:extLst>
                <a:ext uri="{FF2B5EF4-FFF2-40B4-BE49-F238E27FC236}">
                  <a16:creationId xmlns:a16="http://schemas.microsoft.com/office/drawing/2014/main" id="{45A51674-CD62-4445-AAD2-09D6579D6B9E}"/>
                </a:ext>
              </a:extLst>
            </p:cNvPr>
            <p:cNvSpPr/>
            <p:nvPr/>
          </p:nvSpPr>
          <p:spPr>
            <a:xfrm rot="1800000">
              <a:off x="7549917" y="5420916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>
              <a:extLst>
                <a:ext uri="{FF2B5EF4-FFF2-40B4-BE49-F238E27FC236}">
                  <a16:creationId xmlns:a16="http://schemas.microsoft.com/office/drawing/2014/main" id="{64C59E5B-A1F4-45E7-A92E-BC130E0561D7}"/>
                </a:ext>
              </a:extLst>
            </p:cNvPr>
            <p:cNvSpPr/>
            <p:nvPr/>
          </p:nvSpPr>
          <p:spPr>
            <a:xfrm rot="1800000">
              <a:off x="7549917" y="2868216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>
              <a:extLst>
                <a:ext uri="{FF2B5EF4-FFF2-40B4-BE49-F238E27FC236}">
                  <a16:creationId xmlns:a16="http://schemas.microsoft.com/office/drawing/2014/main" id="{7F05CEBC-CCC0-4DC3-B2F7-0742779BEA60}"/>
                </a:ext>
              </a:extLst>
            </p:cNvPr>
            <p:cNvSpPr/>
            <p:nvPr/>
          </p:nvSpPr>
          <p:spPr>
            <a:xfrm rot="1800000">
              <a:off x="8305477" y="4055269"/>
              <a:ext cx="1244451" cy="1388269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>
              <a:extLst>
                <a:ext uri="{FF2B5EF4-FFF2-40B4-BE49-F238E27FC236}">
                  <a16:creationId xmlns:a16="http://schemas.microsoft.com/office/drawing/2014/main" id="{795A9B71-E987-4246-BDCF-C6751D42ACF1}"/>
                </a:ext>
              </a:extLst>
            </p:cNvPr>
            <p:cNvSpPr/>
            <p:nvPr/>
          </p:nvSpPr>
          <p:spPr>
            <a:xfrm rot="1800000">
              <a:off x="8307594" y="1512094"/>
              <a:ext cx="1240219" cy="1388269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>
            <a:extLst>
              <a:ext uri="{FF2B5EF4-FFF2-40B4-BE49-F238E27FC236}">
                <a16:creationId xmlns:a16="http://schemas.microsoft.com/office/drawing/2014/main" id="{249B06F2-C38D-4572-862B-0475DBF87463}"/>
              </a:ext>
            </a:extLst>
          </p:cNvPr>
          <p:cNvSpPr/>
          <p:nvPr/>
        </p:nvSpPr>
        <p:spPr>
          <a:xfrm>
            <a:off x="3421063" y="-28575"/>
            <a:ext cx="2759075" cy="836295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>
            <a:extLst>
              <a:ext uri="{FF2B5EF4-FFF2-40B4-BE49-F238E27FC236}">
                <a16:creationId xmlns:a16="http://schemas.microsoft.com/office/drawing/2014/main" id="{0A1B49AB-B8B9-44F8-88DE-8B3F8641E84E}"/>
              </a:ext>
            </a:extLst>
          </p:cNvPr>
          <p:cNvSpPr/>
          <p:nvPr/>
        </p:nvSpPr>
        <p:spPr>
          <a:xfrm>
            <a:off x="3486150" y="-28575"/>
            <a:ext cx="2628900" cy="30845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>
            <a:extLst>
              <a:ext uri="{FF2B5EF4-FFF2-40B4-BE49-F238E27FC236}">
                <a16:creationId xmlns:a16="http://schemas.microsoft.com/office/drawing/2014/main" id="{1EC12DCB-8A53-4DE6-A00E-E654F79D4DAF}"/>
              </a:ext>
            </a:extLst>
          </p:cNvPr>
          <p:cNvSpPr/>
          <p:nvPr/>
        </p:nvSpPr>
        <p:spPr>
          <a:xfrm>
            <a:off x="3487738" y="8118475"/>
            <a:ext cx="2628900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>
            <a:extLst>
              <a:ext uri="{FF2B5EF4-FFF2-40B4-BE49-F238E27FC236}">
                <a16:creationId xmlns:a16="http://schemas.microsoft.com/office/drawing/2014/main" id="{EE20BCE7-5C05-41BF-80BE-F4E132B8ECAD}"/>
              </a:ext>
            </a:extLst>
          </p:cNvPr>
          <p:cNvSpPr/>
          <p:nvPr/>
        </p:nvSpPr>
        <p:spPr>
          <a:xfrm>
            <a:off x="3487738" y="8118475"/>
            <a:ext cx="2628900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7" name="Date Placeholder 3">
            <a:extLst>
              <a:ext uri="{FF2B5EF4-FFF2-40B4-BE49-F238E27FC236}">
                <a16:creationId xmlns:a16="http://schemas.microsoft.com/office/drawing/2014/main" id="{4875C4BA-808F-43D6-88E9-E6A0E00F5A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54413" y="2022475"/>
            <a:ext cx="1600200" cy="1001713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7AE1D1C7-6DBB-4525-AD66-5F828119909C}" type="datetimeFigureOut">
              <a:rPr lang="es-CO"/>
              <a:pPr>
                <a:defRPr/>
              </a:pPr>
              <a:t>1/07/2020</a:t>
            </a:fld>
            <a:endParaRPr lang="es-CO"/>
          </a:p>
        </p:txBody>
      </p:sp>
      <p:sp>
        <p:nvSpPr>
          <p:cNvPr id="48" name="Footer Placeholder 4">
            <a:extLst>
              <a:ext uri="{FF2B5EF4-FFF2-40B4-BE49-F238E27FC236}">
                <a16:creationId xmlns:a16="http://schemas.microsoft.com/office/drawing/2014/main" id="{D29104B0-4BA7-4B20-AC48-6A75F4E1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275" y="7626350"/>
            <a:ext cx="2122488" cy="48736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9" name="Slide Number Placeholder 5">
            <a:extLst>
              <a:ext uri="{FF2B5EF4-FFF2-40B4-BE49-F238E27FC236}">
                <a16:creationId xmlns:a16="http://schemas.microsoft.com/office/drawing/2014/main" id="{578BBA21-16C6-4706-81FB-6A52E6F7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6150" y="7626350"/>
            <a:ext cx="484188" cy="4873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5B997F8-41FE-4869-B536-4053D22D9BAC}" type="slidenum">
              <a:rPr lang="es-CO" altLang="es-MX"/>
              <a:pPr/>
              <a:t>‹Nº›</a:t>
            </a:fld>
            <a:endParaRPr lang="es-CO" altLang="es-MX"/>
          </a:p>
        </p:txBody>
      </p:sp>
    </p:spTree>
    <p:extLst>
      <p:ext uri="{BB962C8B-B14F-4D97-AF65-F5344CB8AC3E}">
        <p14:creationId xmlns:p14="http://schemas.microsoft.com/office/powerpoint/2010/main" val="120169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E6B73-9186-4233-813B-E7D397B7C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56ED-789F-4AFF-A2E2-DE889C15DA82}" type="datetimeFigureOut">
              <a:rPr lang="es-CO"/>
              <a:pPr>
                <a:defRPr/>
              </a:pPr>
              <a:t>1/07/2020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7D63C-264B-4582-99A6-E62579A6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CD7E4-3E84-4B56-970E-4B1D1E504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6BBC0-A0DD-46F0-BB1E-6AA87485BABE}" type="slidenum">
              <a:rPr lang="es-CO" altLang="es-MX"/>
              <a:pPr/>
              <a:t>‹Nº›</a:t>
            </a:fld>
            <a:endParaRPr lang="es-CO" altLang="es-MX"/>
          </a:p>
        </p:txBody>
      </p:sp>
    </p:spTree>
    <p:extLst>
      <p:ext uri="{BB962C8B-B14F-4D97-AF65-F5344CB8AC3E}">
        <p14:creationId xmlns:p14="http://schemas.microsoft.com/office/powerpoint/2010/main" val="239571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2C3E5-C6C3-4C04-AE56-E0838FD57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88393-7710-4386-8AE3-E6A35F7F13B5}" type="datetimeFigureOut">
              <a:rPr lang="es-CO"/>
              <a:pPr>
                <a:defRPr/>
              </a:pPr>
              <a:t>1/07/2020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32512-D150-48AD-9A8F-31CB0B6B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71935-F636-43F1-A728-CA6A3E47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FD666-BAF0-4C15-9586-5E57621D3746}" type="slidenum">
              <a:rPr lang="es-CO" altLang="es-MX"/>
              <a:pPr/>
              <a:t>‹Nº›</a:t>
            </a:fld>
            <a:endParaRPr lang="es-CO" altLang="es-MX"/>
          </a:p>
        </p:txBody>
      </p:sp>
    </p:spTree>
    <p:extLst>
      <p:ext uri="{BB962C8B-B14F-4D97-AF65-F5344CB8AC3E}">
        <p14:creationId xmlns:p14="http://schemas.microsoft.com/office/powerpoint/2010/main" val="191341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B50DB-CF13-4FEA-AA38-7D913C65E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F79E1-7A2F-4655-A4C3-2DBF997AFDCD}" type="datetimeFigureOut">
              <a:rPr lang="es-CO"/>
              <a:pPr>
                <a:defRPr/>
              </a:pPr>
              <a:t>1/07/2020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12189-047E-4257-ADFA-293379635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7CC32-4E37-4365-83A0-071E391CA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B66C9-9F21-4C34-A7D5-FF7153B9FC4F}" type="slidenum">
              <a:rPr lang="es-CO" altLang="es-MX"/>
              <a:pPr/>
              <a:t>‹Nº›</a:t>
            </a:fld>
            <a:endParaRPr lang="es-CO" altLang="es-MX"/>
          </a:p>
        </p:txBody>
      </p:sp>
    </p:spTree>
    <p:extLst>
      <p:ext uri="{BB962C8B-B14F-4D97-AF65-F5344CB8AC3E}">
        <p14:creationId xmlns:p14="http://schemas.microsoft.com/office/powerpoint/2010/main" val="90151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F549B-3430-4EA2-B606-C038B1F0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22D10-0F99-4DE5-BE53-50F49F516C92}" type="datetimeFigureOut">
              <a:rPr lang="es-CO"/>
              <a:pPr>
                <a:defRPr/>
              </a:pPr>
              <a:t>1/07/2020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85B22-23F3-4009-AB4C-A01C8C60D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F36DB-0DC9-48A6-86CA-B9842723E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72103-A0BB-4024-986D-F8AB9B8998A2}" type="slidenum">
              <a:rPr lang="es-CO" altLang="es-MX"/>
              <a:pPr/>
              <a:t>‹Nº›</a:t>
            </a:fld>
            <a:endParaRPr lang="es-CO" altLang="es-MX"/>
          </a:p>
        </p:txBody>
      </p:sp>
    </p:spTree>
    <p:extLst>
      <p:ext uri="{BB962C8B-B14F-4D97-AF65-F5344CB8AC3E}">
        <p14:creationId xmlns:p14="http://schemas.microsoft.com/office/powerpoint/2010/main" val="111017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742BB2-C0C1-4C70-99F6-1930F8C5D32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77923-C2D4-4036-B590-4B3E7D9B85CC}" type="datetimeFigureOut">
              <a:rPr lang="es-CO"/>
              <a:pPr>
                <a:defRPr/>
              </a:pPr>
              <a:t>1/07/2020</a:t>
            </a:fld>
            <a:endParaRPr lang="es-C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329122-1304-4C5A-A39B-DB37E0E8205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8685418-AE89-4949-AF9A-E35864E4586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B827B94-0280-410E-A50A-3B4A5A2A1192}" type="slidenum">
              <a:rPr lang="es-CO" altLang="es-MX"/>
              <a:pPr/>
              <a:t>‹Nº›</a:t>
            </a:fld>
            <a:endParaRPr lang="es-CO" altLang="es-MX"/>
          </a:p>
        </p:txBody>
      </p:sp>
    </p:spTree>
    <p:extLst>
      <p:ext uri="{BB962C8B-B14F-4D97-AF65-F5344CB8AC3E}">
        <p14:creationId xmlns:p14="http://schemas.microsoft.com/office/powerpoint/2010/main" val="176531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8F69220-6AE6-4AA5-A68F-0BE82B05A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B40ED-A488-4CFF-BF2F-86DD06C1236D}" type="datetimeFigureOut">
              <a:rPr lang="es-CO"/>
              <a:pPr>
                <a:defRPr/>
              </a:pPr>
              <a:t>1/07/2020</a:t>
            </a:fld>
            <a:endParaRPr lang="es-CO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5D4F723-CD96-4AE0-95DF-635AF2D67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DAE4826-69E6-41F3-8575-BE6AFD17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51CC2-B448-495E-A7FE-E55B4341DB15}" type="slidenum">
              <a:rPr lang="es-CO" altLang="es-MX"/>
              <a:pPr/>
              <a:t>‹Nº›</a:t>
            </a:fld>
            <a:endParaRPr lang="es-CO" altLang="es-MX"/>
          </a:p>
        </p:txBody>
      </p:sp>
    </p:spTree>
    <p:extLst>
      <p:ext uri="{BB962C8B-B14F-4D97-AF65-F5344CB8AC3E}">
        <p14:creationId xmlns:p14="http://schemas.microsoft.com/office/powerpoint/2010/main" val="44691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D138B78-90E4-418C-88D7-EABC8150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C5644-5CCE-4B55-86AA-D40757222F11}" type="datetimeFigureOut">
              <a:rPr lang="es-CO"/>
              <a:pPr>
                <a:defRPr/>
              </a:pPr>
              <a:t>1/07/2020</a:t>
            </a:fld>
            <a:endParaRPr lang="es-CO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8D16BEE-BD2B-4D2D-B342-69CD6CD8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4039F12-86D5-4F7E-BB7F-6EC17CF45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CC2B2-30C2-4E88-98A4-2CF02702ABF1}" type="slidenum">
              <a:rPr lang="es-CO" altLang="es-MX"/>
              <a:pPr/>
              <a:t>‹Nº›</a:t>
            </a:fld>
            <a:endParaRPr lang="es-CO" altLang="es-MX"/>
          </a:p>
        </p:txBody>
      </p:sp>
    </p:spTree>
    <p:extLst>
      <p:ext uri="{BB962C8B-B14F-4D97-AF65-F5344CB8AC3E}">
        <p14:creationId xmlns:p14="http://schemas.microsoft.com/office/powerpoint/2010/main" val="160095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DEDDDD-113E-46FA-8801-196BAC1A8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8BE44-449A-4194-B901-6F4096ACC9D8}" type="datetimeFigureOut">
              <a:rPr lang="es-CO"/>
              <a:pPr>
                <a:defRPr/>
              </a:pPr>
              <a:t>1/07/2020</a:t>
            </a:fld>
            <a:endParaRPr lang="es-CO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650B43F-AA74-40AA-92E6-3AF9510DB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9D0F54B-2523-42AA-8EF1-E1DFBA9A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040F4-358D-4DFD-812E-63D68A5AEB0F}" type="slidenum">
              <a:rPr lang="es-CO" altLang="es-MX"/>
              <a:pPr/>
              <a:t>‹Nº›</a:t>
            </a:fld>
            <a:endParaRPr lang="es-CO" altLang="es-MX"/>
          </a:p>
        </p:txBody>
      </p:sp>
    </p:spTree>
    <p:extLst>
      <p:ext uri="{BB962C8B-B14F-4D97-AF65-F5344CB8AC3E}">
        <p14:creationId xmlns:p14="http://schemas.microsoft.com/office/powerpoint/2010/main" val="77802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>
            <a:extLst>
              <a:ext uri="{FF2B5EF4-FFF2-40B4-BE49-F238E27FC236}">
                <a16:creationId xmlns:a16="http://schemas.microsoft.com/office/drawing/2014/main" id="{5CAD7EF7-0A7B-4745-ACA7-35B73FD3BD75}"/>
              </a:ext>
            </a:extLst>
          </p:cNvPr>
          <p:cNvGrpSpPr>
            <a:grpSpLocks/>
          </p:cNvGrpSpPr>
          <p:nvPr/>
        </p:nvGrpSpPr>
        <p:grpSpPr bwMode="auto">
          <a:xfrm>
            <a:off x="-287338" y="0"/>
            <a:ext cx="7450138" cy="9144000"/>
            <a:chOff x="-382404" y="0"/>
            <a:chExt cx="9932332" cy="6858000"/>
          </a:xfrm>
        </p:grpSpPr>
        <p:grpSp>
          <p:nvGrpSpPr>
            <p:cNvPr id="6" name="Group 44">
              <a:extLst>
                <a:ext uri="{FF2B5EF4-FFF2-40B4-BE49-F238E27FC236}">
                  <a16:creationId xmlns:a16="http://schemas.microsoft.com/office/drawing/2014/main" id="{FAC80AF2-D4BD-489F-8358-4FED5BC65E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8" y="0"/>
              <a:ext cx="9147142" cy="6858000"/>
              <a:chOff x="668" y="0"/>
              <a:chExt cx="9147142" cy="6858000"/>
            </a:xfrm>
          </p:grpSpPr>
          <p:grpSp>
            <p:nvGrpSpPr>
              <p:cNvPr id="29" name="Group 4">
                <a:extLst>
                  <a:ext uri="{FF2B5EF4-FFF2-40B4-BE49-F238E27FC236}">
                    <a16:creationId xmlns:a16="http://schemas.microsoft.com/office/drawing/2014/main" id="{E34C2C1A-6A13-4617-8FC3-536AB61280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8" y="0"/>
                <a:ext cx="2514300" cy="6858000"/>
                <a:chOff x="668" y="0"/>
                <a:chExt cx="2514300" cy="6858000"/>
              </a:xfrm>
            </p:grpSpPr>
            <p:sp>
              <p:nvSpPr>
                <p:cNvPr id="41" name="Rectangle 83">
                  <a:extLst>
                    <a:ext uri="{FF2B5EF4-FFF2-40B4-BE49-F238E27FC236}">
                      <a16:creationId xmlns:a16="http://schemas.microsoft.com/office/drawing/2014/main" id="{0714E046-B699-4AE1-978A-D604B9770395}"/>
                    </a:ext>
                  </a:extLst>
                </p:cNvPr>
                <p:cNvSpPr/>
                <p:nvPr/>
              </p:nvSpPr>
              <p:spPr>
                <a:xfrm>
                  <a:off x="914959" y="0"/>
                  <a:ext cx="16000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>
                  <a:extLst>
                    <a:ext uri="{FF2B5EF4-FFF2-40B4-BE49-F238E27FC236}">
                      <a16:creationId xmlns:a16="http://schemas.microsoft.com/office/drawing/2014/main" id="{B60B458E-3FAD-42C1-8AAB-C6DA1634F301}"/>
                    </a:ext>
                  </a:extLst>
                </p:cNvPr>
                <p:cNvSpPr/>
                <p:nvPr/>
              </p:nvSpPr>
              <p:spPr>
                <a:xfrm>
                  <a:off x="668" y="0"/>
                  <a:ext cx="457145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>
                  <a:extLst>
                    <a:ext uri="{FF2B5EF4-FFF2-40B4-BE49-F238E27FC236}">
                      <a16:creationId xmlns:a16="http://schemas.microsoft.com/office/drawing/2014/main" id="{A38307ED-B072-4F7E-862A-3AC8B3949B87}"/>
                    </a:ext>
                  </a:extLst>
                </p:cNvPr>
                <p:cNvSpPr/>
                <p:nvPr/>
              </p:nvSpPr>
              <p:spPr>
                <a:xfrm>
                  <a:off x="229241" y="0"/>
                  <a:ext cx="7619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>
                <a:extLst>
                  <a:ext uri="{FF2B5EF4-FFF2-40B4-BE49-F238E27FC236}">
                    <a16:creationId xmlns:a16="http://schemas.microsoft.com/office/drawing/2014/main" id="{039FE5E9-35BD-440E-8A51-86EE78C6F5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3951" y="0"/>
                <a:ext cx="2514300" cy="6858000"/>
                <a:chOff x="1041" y="0"/>
                <a:chExt cx="2514300" cy="6858000"/>
              </a:xfrm>
            </p:grpSpPr>
            <p:sp>
              <p:nvSpPr>
                <p:cNvPr id="38" name="Rectangle 80">
                  <a:extLst>
                    <a:ext uri="{FF2B5EF4-FFF2-40B4-BE49-F238E27FC236}">
                      <a16:creationId xmlns:a16="http://schemas.microsoft.com/office/drawing/2014/main" id="{2250671D-08C6-4F74-B649-B318AD220606}"/>
                    </a:ext>
                  </a:extLst>
                </p:cNvPr>
                <p:cNvSpPr/>
                <p:nvPr/>
              </p:nvSpPr>
              <p:spPr>
                <a:xfrm>
                  <a:off x="915332" y="0"/>
                  <a:ext cx="16000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>
                  <a:extLst>
                    <a:ext uri="{FF2B5EF4-FFF2-40B4-BE49-F238E27FC236}">
                      <a16:creationId xmlns:a16="http://schemas.microsoft.com/office/drawing/2014/main" id="{7EDF270F-D412-4F22-9BF4-0108BF5E4222}"/>
                    </a:ext>
                  </a:extLst>
                </p:cNvPr>
                <p:cNvSpPr/>
                <p:nvPr/>
              </p:nvSpPr>
              <p:spPr>
                <a:xfrm>
                  <a:off x="1041" y="0"/>
                  <a:ext cx="457145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>
                  <a:extLst>
                    <a:ext uri="{FF2B5EF4-FFF2-40B4-BE49-F238E27FC236}">
                      <a16:creationId xmlns:a16="http://schemas.microsoft.com/office/drawing/2014/main" id="{F2EF90FF-3CFF-42F2-8073-3F6451E36A6E}"/>
                    </a:ext>
                  </a:extLst>
                </p:cNvPr>
                <p:cNvSpPr/>
                <p:nvPr/>
              </p:nvSpPr>
              <p:spPr>
                <a:xfrm>
                  <a:off x="229614" y="0"/>
                  <a:ext cx="7619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>
                <a:extLst>
                  <a:ext uri="{FF2B5EF4-FFF2-40B4-BE49-F238E27FC236}">
                    <a16:creationId xmlns:a16="http://schemas.microsoft.com/office/drawing/2014/main" id="{1B09D9F5-3AE6-486C-9234-9A4F2E0A3E5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14463" y="0"/>
                <a:ext cx="2533347" cy="6858000"/>
                <a:chOff x="-3810" y="0"/>
                <a:chExt cx="2533347" cy="6858000"/>
              </a:xfrm>
            </p:grpSpPr>
            <p:sp>
              <p:nvSpPr>
                <p:cNvPr id="35" name="Rectangle 77">
                  <a:extLst>
                    <a:ext uri="{FF2B5EF4-FFF2-40B4-BE49-F238E27FC236}">
                      <a16:creationId xmlns:a16="http://schemas.microsoft.com/office/drawing/2014/main" id="{72BED9C9-7B88-45BD-9E9E-385481DD2259}"/>
                    </a:ext>
                  </a:extLst>
                </p:cNvPr>
                <p:cNvSpPr/>
                <p:nvPr/>
              </p:nvSpPr>
              <p:spPr>
                <a:xfrm>
                  <a:off x="929528" y="0"/>
                  <a:ext cx="16000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>
                  <a:extLst>
                    <a:ext uri="{FF2B5EF4-FFF2-40B4-BE49-F238E27FC236}">
                      <a16:creationId xmlns:a16="http://schemas.microsoft.com/office/drawing/2014/main" id="{FA6A6433-7A90-4FAF-9964-F5419FAA0E45}"/>
                    </a:ext>
                  </a:extLst>
                </p:cNvPr>
                <p:cNvSpPr/>
                <p:nvPr/>
              </p:nvSpPr>
              <p:spPr>
                <a:xfrm>
                  <a:off x="-18626" y="0"/>
                  <a:ext cx="457145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>
                  <a:extLst>
                    <a:ext uri="{FF2B5EF4-FFF2-40B4-BE49-F238E27FC236}">
                      <a16:creationId xmlns:a16="http://schemas.microsoft.com/office/drawing/2014/main" id="{FB2E5214-9F7C-4E79-986C-EB43B09AF662}"/>
                    </a:ext>
                  </a:extLst>
                </p:cNvPr>
                <p:cNvSpPr/>
                <p:nvPr/>
              </p:nvSpPr>
              <p:spPr>
                <a:xfrm>
                  <a:off x="243810" y="0"/>
                  <a:ext cx="7619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>
                <a:extLst>
                  <a:ext uri="{FF2B5EF4-FFF2-40B4-BE49-F238E27FC236}">
                    <a16:creationId xmlns:a16="http://schemas.microsoft.com/office/drawing/2014/main" id="{E0C41E56-C49C-40DE-9410-F6FDB528160A}"/>
                  </a:ext>
                </a:extLst>
              </p:cNvPr>
              <p:cNvSpPr/>
              <p:nvPr/>
            </p:nvSpPr>
            <p:spPr>
              <a:xfrm>
                <a:off x="3810213" y="0"/>
                <a:ext cx="281906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>
                <a:extLst>
                  <a:ext uri="{FF2B5EF4-FFF2-40B4-BE49-F238E27FC236}">
                    <a16:creationId xmlns:a16="http://schemas.microsoft.com/office/drawing/2014/main" id="{52B7FAB6-F001-477E-AC45-D7C41E6C13A8}"/>
                  </a:ext>
                </a:extLst>
              </p:cNvPr>
              <p:cNvSpPr/>
              <p:nvPr/>
            </p:nvSpPr>
            <p:spPr>
              <a:xfrm>
                <a:off x="2895923" y="0"/>
                <a:ext cx="457145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>
                <a:extLst>
                  <a:ext uri="{FF2B5EF4-FFF2-40B4-BE49-F238E27FC236}">
                    <a16:creationId xmlns:a16="http://schemas.microsoft.com/office/drawing/2014/main" id="{2FECC6DC-A2A0-494A-8DA3-EF132E733D64}"/>
                  </a:ext>
                </a:extLst>
              </p:cNvPr>
              <p:cNvSpPr/>
              <p:nvPr/>
            </p:nvSpPr>
            <p:spPr>
              <a:xfrm>
                <a:off x="3124495" y="0"/>
                <a:ext cx="761909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>
              <a:extLst>
                <a:ext uri="{FF2B5EF4-FFF2-40B4-BE49-F238E27FC236}">
                  <a16:creationId xmlns:a16="http://schemas.microsoft.com/office/drawing/2014/main" id="{2C918334-6B26-4CC8-9308-DD9F313CF6A1}"/>
                </a:ext>
              </a:extLst>
            </p:cNvPr>
            <p:cNvSpPr/>
            <p:nvPr/>
          </p:nvSpPr>
          <p:spPr>
            <a:xfrm>
              <a:off x="-12031" y="5035154"/>
              <a:ext cx="9145026" cy="1175147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>
              <a:extLst>
                <a:ext uri="{FF2B5EF4-FFF2-40B4-BE49-F238E27FC236}">
                  <a16:creationId xmlns:a16="http://schemas.microsoft.com/office/drawing/2014/main" id="{EF5738CC-425C-4796-BE5A-A923259BAEEF}"/>
                </a:ext>
              </a:extLst>
            </p:cNvPr>
            <p:cNvSpPr/>
            <p:nvPr/>
          </p:nvSpPr>
          <p:spPr>
            <a:xfrm>
              <a:off x="-12031" y="3467100"/>
              <a:ext cx="9145026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>
              <a:extLst>
                <a:ext uri="{FF2B5EF4-FFF2-40B4-BE49-F238E27FC236}">
                  <a16:creationId xmlns:a16="http://schemas.microsoft.com/office/drawing/2014/main" id="{C8DE9D3E-2498-42EE-8D14-0A89B6A7E6B7}"/>
                </a:ext>
              </a:extLst>
            </p:cNvPr>
            <p:cNvSpPr/>
            <p:nvPr/>
          </p:nvSpPr>
          <p:spPr>
            <a:xfrm>
              <a:off x="-24729" y="5641181"/>
              <a:ext cx="3005308" cy="1210866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>
              <a:extLst>
                <a:ext uri="{FF2B5EF4-FFF2-40B4-BE49-F238E27FC236}">
                  <a16:creationId xmlns:a16="http://schemas.microsoft.com/office/drawing/2014/main" id="{22E65943-A7A1-41CA-BA8D-FB5886D4EBA4}"/>
                </a:ext>
              </a:extLst>
            </p:cNvPr>
            <p:cNvSpPr/>
            <p:nvPr/>
          </p:nvSpPr>
          <p:spPr>
            <a:xfrm>
              <a:off x="-12031" y="5283994"/>
              <a:ext cx="9145026" cy="1478756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>
              <a:extLst>
                <a:ext uri="{FF2B5EF4-FFF2-40B4-BE49-F238E27FC236}">
                  <a16:creationId xmlns:a16="http://schemas.microsoft.com/office/drawing/2014/main" id="{3A216544-B7BB-447E-8A13-7CDCF2DD3929}"/>
                </a:ext>
              </a:extLst>
            </p:cNvPr>
            <p:cNvSpPr/>
            <p:nvPr/>
          </p:nvSpPr>
          <p:spPr>
            <a:xfrm>
              <a:off x="2138246" y="5131594"/>
              <a:ext cx="6982051" cy="1720454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>
              <a:extLst>
                <a:ext uri="{FF2B5EF4-FFF2-40B4-BE49-F238E27FC236}">
                  <a16:creationId xmlns:a16="http://schemas.microsoft.com/office/drawing/2014/main" id="{832CAAFF-F431-4E0D-8598-FD00A8DAD659}"/>
                </a:ext>
              </a:extLst>
            </p:cNvPr>
            <p:cNvSpPr/>
            <p:nvPr/>
          </p:nvSpPr>
          <p:spPr>
            <a:xfrm rot="1800000">
              <a:off x="2995394" y="2858691"/>
              <a:ext cx="1602125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>
              <a:extLst>
                <a:ext uri="{FF2B5EF4-FFF2-40B4-BE49-F238E27FC236}">
                  <a16:creationId xmlns:a16="http://schemas.microsoft.com/office/drawing/2014/main" id="{A05E401A-1B36-450B-9F2A-6CEF0B704A07}"/>
                </a:ext>
              </a:extLst>
            </p:cNvPr>
            <p:cNvSpPr/>
            <p:nvPr/>
          </p:nvSpPr>
          <p:spPr>
            <a:xfrm rot="1800000">
              <a:off x="3719208" y="4125516"/>
              <a:ext cx="1602125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>
              <a:extLst>
                <a:ext uri="{FF2B5EF4-FFF2-40B4-BE49-F238E27FC236}">
                  <a16:creationId xmlns:a16="http://schemas.microsoft.com/office/drawing/2014/main" id="{98EF8F70-23AA-4C63-BF6C-506BC75CA169}"/>
                </a:ext>
              </a:extLst>
            </p:cNvPr>
            <p:cNvSpPr/>
            <p:nvPr/>
          </p:nvSpPr>
          <p:spPr>
            <a:xfrm rot="1800000">
              <a:off x="3729789" y="1591866"/>
              <a:ext cx="1602126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>
              <a:extLst>
                <a:ext uri="{FF2B5EF4-FFF2-40B4-BE49-F238E27FC236}">
                  <a16:creationId xmlns:a16="http://schemas.microsoft.com/office/drawing/2014/main" id="{09102053-73B0-4016-A223-3C2CE00C3B5D}"/>
                </a:ext>
              </a:extLst>
            </p:cNvPr>
            <p:cNvSpPr/>
            <p:nvPr/>
          </p:nvSpPr>
          <p:spPr>
            <a:xfrm rot="1800000">
              <a:off x="2976346" y="325041"/>
              <a:ext cx="1602126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>
              <a:extLst>
                <a:ext uri="{FF2B5EF4-FFF2-40B4-BE49-F238E27FC236}">
                  <a16:creationId xmlns:a16="http://schemas.microsoft.com/office/drawing/2014/main" id="{C20B54F0-F5F0-4CEA-B2C8-C4A12C62434A}"/>
                </a:ext>
              </a:extLst>
            </p:cNvPr>
            <p:cNvSpPr/>
            <p:nvPr/>
          </p:nvSpPr>
          <p:spPr>
            <a:xfrm rot="1800000">
              <a:off x="4462069" y="5382816"/>
              <a:ext cx="1602126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>
              <a:extLst>
                <a:ext uri="{FF2B5EF4-FFF2-40B4-BE49-F238E27FC236}">
                  <a16:creationId xmlns:a16="http://schemas.microsoft.com/office/drawing/2014/main" id="{1F0EC759-63B5-4474-BE0E-57ED007C12E1}"/>
                </a:ext>
              </a:extLst>
            </p:cNvPr>
            <p:cNvSpPr/>
            <p:nvPr/>
          </p:nvSpPr>
          <p:spPr>
            <a:xfrm rot="1800000">
              <a:off x="-382404" y="4201716"/>
              <a:ext cx="1261384" cy="1388269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>
              <a:extLst>
                <a:ext uri="{FF2B5EF4-FFF2-40B4-BE49-F238E27FC236}">
                  <a16:creationId xmlns:a16="http://schemas.microsoft.com/office/drawing/2014/main" id="{F9E607C9-8308-400E-8722-4AAB94541769}"/>
                </a:ext>
              </a:extLst>
            </p:cNvPr>
            <p:cNvSpPr/>
            <p:nvPr/>
          </p:nvSpPr>
          <p:spPr>
            <a:xfrm rot="1800000">
              <a:off x="23949" y="5401866"/>
              <a:ext cx="1602125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>
              <a:extLst>
                <a:ext uri="{FF2B5EF4-FFF2-40B4-BE49-F238E27FC236}">
                  <a16:creationId xmlns:a16="http://schemas.microsoft.com/office/drawing/2014/main" id="{6097037D-87D2-40CC-B013-8E8AD243A7DF}"/>
                </a:ext>
              </a:extLst>
            </p:cNvPr>
            <p:cNvSpPr/>
            <p:nvPr/>
          </p:nvSpPr>
          <p:spPr>
            <a:xfrm rot="1800000">
              <a:off x="53579" y="2849166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>
              <a:extLst>
                <a:ext uri="{FF2B5EF4-FFF2-40B4-BE49-F238E27FC236}">
                  <a16:creationId xmlns:a16="http://schemas.microsoft.com/office/drawing/2014/main" id="{C3CF7832-8F08-4439-B00D-45C10F2427C9}"/>
                </a:ext>
              </a:extLst>
            </p:cNvPr>
            <p:cNvSpPr/>
            <p:nvPr/>
          </p:nvSpPr>
          <p:spPr>
            <a:xfrm rot="1800000">
              <a:off x="777392" y="4125516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>
              <a:extLst>
                <a:ext uri="{FF2B5EF4-FFF2-40B4-BE49-F238E27FC236}">
                  <a16:creationId xmlns:a16="http://schemas.microsoft.com/office/drawing/2014/main" id="{B3CA0BC4-A0CE-457A-9170-4532E2B83683}"/>
                </a:ext>
              </a:extLst>
            </p:cNvPr>
            <p:cNvSpPr/>
            <p:nvPr/>
          </p:nvSpPr>
          <p:spPr>
            <a:xfrm rot="1800000">
              <a:off x="1509672" y="5411391"/>
              <a:ext cx="1602125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>
              <a:extLst>
                <a:ext uri="{FF2B5EF4-FFF2-40B4-BE49-F238E27FC236}">
                  <a16:creationId xmlns:a16="http://schemas.microsoft.com/office/drawing/2014/main" id="{7DA4FE53-7FD4-4D6C-A08A-82482244CA6C}"/>
                </a:ext>
              </a:extLst>
            </p:cNvPr>
            <p:cNvSpPr/>
            <p:nvPr/>
          </p:nvSpPr>
          <p:spPr>
            <a:xfrm rot="1800000">
              <a:off x="1528719" y="2858691"/>
              <a:ext cx="1602126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>
              <a:extLst>
                <a:ext uri="{FF2B5EF4-FFF2-40B4-BE49-F238E27FC236}">
                  <a16:creationId xmlns:a16="http://schemas.microsoft.com/office/drawing/2014/main" id="{EF275E8C-C943-449B-B5D4-6D72B7EB5785}"/>
                </a:ext>
              </a:extLst>
            </p:cNvPr>
            <p:cNvSpPr/>
            <p:nvPr/>
          </p:nvSpPr>
          <p:spPr>
            <a:xfrm rot="1800000">
              <a:off x="796439" y="1563291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>
              <a:extLst>
                <a:ext uri="{FF2B5EF4-FFF2-40B4-BE49-F238E27FC236}">
                  <a16:creationId xmlns:a16="http://schemas.microsoft.com/office/drawing/2014/main" id="{02180A4C-BD0A-4014-959C-D5E2929D0495}"/>
                </a:ext>
              </a:extLst>
            </p:cNvPr>
            <p:cNvSpPr/>
            <p:nvPr/>
          </p:nvSpPr>
          <p:spPr>
            <a:xfrm rot="1800000">
              <a:off x="6807055" y="4144566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>
              <a:extLst>
                <a:ext uri="{FF2B5EF4-FFF2-40B4-BE49-F238E27FC236}">
                  <a16:creationId xmlns:a16="http://schemas.microsoft.com/office/drawing/2014/main" id="{64D50ED9-BB84-42C7-8EDB-4F2BD1C1D886}"/>
                </a:ext>
              </a:extLst>
            </p:cNvPr>
            <p:cNvSpPr/>
            <p:nvPr/>
          </p:nvSpPr>
          <p:spPr>
            <a:xfrm rot="1800000">
              <a:off x="7549917" y="5420916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>
              <a:extLst>
                <a:ext uri="{FF2B5EF4-FFF2-40B4-BE49-F238E27FC236}">
                  <a16:creationId xmlns:a16="http://schemas.microsoft.com/office/drawing/2014/main" id="{D6CB65D1-87F6-4713-ACCC-5D068AFA93EC}"/>
                </a:ext>
              </a:extLst>
            </p:cNvPr>
            <p:cNvSpPr/>
            <p:nvPr/>
          </p:nvSpPr>
          <p:spPr>
            <a:xfrm rot="1800000">
              <a:off x="7549917" y="2868216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>
              <a:extLst>
                <a:ext uri="{FF2B5EF4-FFF2-40B4-BE49-F238E27FC236}">
                  <a16:creationId xmlns:a16="http://schemas.microsoft.com/office/drawing/2014/main" id="{D9CDDDCA-C55C-4583-9275-C48778B6DF08}"/>
                </a:ext>
              </a:extLst>
            </p:cNvPr>
            <p:cNvSpPr/>
            <p:nvPr/>
          </p:nvSpPr>
          <p:spPr>
            <a:xfrm rot="1800000">
              <a:off x="8305477" y="4055269"/>
              <a:ext cx="1244451" cy="1388269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>
              <a:extLst>
                <a:ext uri="{FF2B5EF4-FFF2-40B4-BE49-F238E27FC236}">
                  <a16:creationId xmlns:a16="http://schemas.microsoft.com/office/drawing/2014/main" id="{B61BABA8-6319-4A84-A810-3610B7A8F3EA}"/>
                </a:ext>
              </a:extLst>
            </p:cNvPr>
            <p:cNvSpPr/>
            <p:nvPr/>
          </p:nvSpPr>
          <p:spPr>
            <a:xfrm rot="1800000">
              <a:off x="8307594" y="1512094"/>
              <a:ext cx="1240219" cy="1388269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>
            <a:extLst>
              <a:ext uri="{FF2B5EF4-FFF2-40B4-BE49-F238E27FC236}">
                <a16:creationId xmlns:a16="http://schemas.microsoft.com/office/drawing/2014/main" id="{719B152C-EF91-4C62-8133-A27D05C5C847}"/>
              </a:ext>
            </a:extLst>
          </p:cNvPr>
          <p:cNvSpPr/>
          <p:nvPr/>
        </p:nvSpPr>
        <p:spPr>
          <a:xfrm>
            <a:off x="3421063" y="-28575"/>
            <a:ext cx="2759075" cy="836295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>
            <a:extLst>
              <a:ext uri="{FF2B5EF4-FFF2-40B4-BE49-F238E27FC236}">
                <a16:creationId xmlns:a16="http://schemas.microsoft.com/office/drawing/2014/main" id="{3BC18708-FFF9-4A20-9B05-4BA0F2DD4A60}"/>
              </a:ext>
            </a:extLst>
          </p:cNvPr>
          <p:cNvSpPr/>
          <p:nvPr/>
        </p:nvSpPr>
        <p:spPr>
          <a:xfrm>
            <a:off x="3486150" y="-28575"/>
            <a:ext cx="2628900" cy="8318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>
            <a:extLst>
              <a:ext uri="{FF2B5EF4-FFF2-40B4-BE49-F238E27FC236}">
                <a16:creationId xmlns:a16="http://schemas.microsoft.com/office/drawing/2014/main" id="{DB581ECF-A349-4DF0-BF6F-7E5D73549A3C}"/>
              </a:ext>
            </a:extLst>
          </p:cNvPr>
          <p:cNvSpPr/>
          <p:nvPr/>
        </p:nvSpPr>
        <p:spPr>
          <a:xfrm>
            <a:off x="679450" y="803275"/>
            <a:ext cx="2671763" cy="75311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>
            <a:extLst>
              <a:ext uri="{FF2B5EF4-FFF2-40B4-BE49-F238E27FC236}">
                <a16:creationId xmlns:a16="http://schemas.microsoft.com/office/drawing/2014/main" id="{C597C750-7F1D-44F4-9E93-ECC538EE1FAE}"/>
              </a:ext>
            </a:extLst>
          </p:cNvPr>
          <p:cNvSpPr/>
          <p:nvPr/>
        </p:nvSpPr>
        <p:spPr>
          <a:xfrm>
            <a:off x="3487738" y="8118475"/>
            <a:ext cx="2628900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543246"/>
            <a:ext cx="2478429" cy="1950871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8" name="Date Placeholder 4">
            <a:extLst>
              <a:ext uri="{FF2B5EF4-FFF2-40B4-BE49-F238E27FC236}">
                <a16:creationId xmlns:a16="http://schemas.microsoft.com/office/drawing/2014/main" id="{E79BCE0D-95A1-435C-8CC9-D7E0ADA81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3FF03-4E59-4107-BF3A-8DFA37E37EC3}" type="datetimeFigureOut">
              <a:rPr lang="es-CO"/>
              <a:pPr>
                <a:defRPr/>
              </a:pPr>
              <a:t>1/07/2020</a:t>
            </a:fld>
            <a:endParaRPr lang="es-CO"/>
          </a:p>
        </p:txBody>
      </p:sp>
      <p:sp>
        <p:nvSpPr>
          <p:cNvPr id="49" name="Slide Number Placeholder 6">
            <a:extLst>
              <a:ext uri="{FF2B5EF4-FFF2-40B4-BE49-F238E27FC236}">
                <a16:creationId xmlns:a16="http://schemas.microsoft.com/office/drawing/2014/main" id="{8507D5FF-65BE-4F88-9F1F-291DD9F4EC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95C1A7-815A-42DA-A7C6-C481F4BA97F6}" type="slidenum">
              <a:rPr lang="es-CO" altLang="es-MX"/>
              <a:pPr/>
              <a:t>‹Nº›</a:t>
            </a:fld>
            <a:endParaRPr lang="es-CO" altLang="es-MX"/>
          </a:p>
        </p:txBody>
      </p:sp>
      <p:sp>
        <p:nvSpPr>
          <p:cNvPr id="50" name="Footer Placeholder 5">
            <a:extLst>
              <a:ext uri="{FF2B5EF4-FFF2-40B4-BE49-F238E27FC236}">
                <a16:creationId xmlns:a16="http://schemas.microsoft.com/office/drawing/2014/main" id="{5A1A259C-605F-4646-B7AD-FBE91D48C64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481388" y="7632700"/>
            <a:ext cx="2619375" cy="487363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713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>
            <a:extLst>
              <a:ext uri="{FF2B5EF4-FFF2-40B4-BE49-F238E27FC236}">
                <a16:creationId xmlns:a16="http://schemas.microsoft.com/office/drawing/2014/main" id="{4F0D1716-AD71-4404-972C-0F07480A7824}"/>
              </a:ext>
            </a:extLst>
          </p:cNvPr>
          <p:cNvGrpSpPr>
            <a:grpSpLocks/>
          </p:cNvGrpSpPr>
          <p:nvPr/>
        </p:nvGrpSpPr>
        <p:grpSpPr bwMode="auto">
          <a:xfrm>
            <a:off x="-287338" y="0"/>
            <a:ext cx="7450138" cy="9144000"/>
            <a:chOff x="-382404" y="0"/>
            <a:chExt cx="9932332" cy="6858000"/>
          </a:xfrm>
        </p:grpSpPr>
        <p:grpSp>
          <p:nvGrpSpPr>
            <p:cNvPr id="6" name="Group 44">
              <a:extLst>
                <a:ext uri="{FF2B5EF4-FFF2-40B4-BE49-F238E27FC236}">
                  <a16:creationId xmlns:a16="http://schemas.microsoft.com/office/drawing/2014/main" id="{6F785D91-B4F0-4B9B-AE06-5ADB8EE0F7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8" y="0"/>
              <a:ext cx="9147142" cy="6858000"/>
              <a:chOff x="668" y="0"/>
              <a:chExt cx="9147142" cy="6858000"/>
            </a:xfrm>
          </p:grpSpPr>
          <p:grpSp>
            <p:nvGrpSpPr>
              <p:cNvPr id="29" name="Group 4">
                <a:extLst>
                  <a:ext uri="{FF2B5EF4-FFF2-40B4-BE49-F238E27FC236}">
                    <a16:creationId xmlns:a16="http://schemas.microsoft.com/office/drawing/2014/main" id="{9854D4A8-E3EE-4CF3-AE76-65F5368566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8" y="0"/>
                <a:ext cx="2514300" cy="6858000"/>
                <a:chOff x="668" y="0"/>
                <a:chExt cx="2514300" cy="6858000"/>
              </a:xfrm>
            </p:grpSpPr>
            <p:sp>
              <p:nvSpPr>
                <p:cNvPr id="41" name="Rectangle 86">
                  <a:extLst>
                    <a:ext uri="{FF2B5EF4-FFF2-40B4-BE49-F238E27FC236}">
                      <a16:creationId xmlns:a16="http://schemas.microsoft.com/office/drawing/2014/main" id="{9D01CCC8-4BC9-4C9C-8D89-41A51053EDCE}"/>
                    </a:ext>
                  </a:extLst>
                </p:cNvPr>
                <p:cNvSpPr/>
                <p:nvPr/>
              </p:nvSpPr>
              <p:spPr>
                <a:xfrm>
                  <a:off x="914959" y="0"/>
                  <a:ext cx="16000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>
                  <a:extLst>
                    <a:ext uri="{FF2B5EF4-FFF2-40B4-BE49-F238E27FC236}">
                      <a16:creationId xmlns:a16="http://schemas.microsoft.com/office/drawing/2014/main" id="{2B5272B2-D9DC-4E9B-B186-E97DD84DEDBE}"/>
                    </a:ext>
                  </a:extLst>
                </p:cNvPr>
                <p:cNvSpPr/>
                <p:nvPr/>
              </p:nvSpPr>
              <p:spPr>
                <a:xfrm>
                  <a:off x="668" y="0"/>
                  <a:ext cx="457145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>
                  <a:extLst>
                    <a:ext uri="{FF2B5EF4-FFF2-40B4-BE49-F238E27FC236}">
                      <a16:creationId xmlns:a16="http://schemas.microsoft.com/office/drawing/2014/main" id="{25CD863A-6418-4DAF-8765-64DE9CD4BCD7}"/>
                    </a:ext>
                  </a:extLst>
                </p:cNvPr>
                <p:cNvSpPr/>
                <p:nvPr/>
              </p:nvSpPr>
              <p:spPr>
                <a:xfrm>
                  <a:off x="229241" y="0"/>
                  <a:ext cx="7619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>
                <a:extLst>
                  <a:ext uri="{FF2B5EF4-FFF2-40B4-BE49-F238E27FC236}">
                    <a16:creationId xmlns:a16="http://schemas.microsoft.com/office/drawing/2014/main" id="{0AB72F36-2C71-4B32-B1DE-1BB4152EBB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3951" y="0"/>
                <a:ext cx="2514300" cy="6858000"/>
                <a:chOff x="1041" y="0"/>
                <a:chExt cx="2514300" cy="6858000"/>
              </a:xfrm>
            </p:grpSpPr>
            <p:sp>
              <p:nvSpPr>
                <p:cNvPr id="38" name="Rectangle 83">
                  <a:extLst>
                    <a:ext uri="{FF2B5EF4-FFF2-40B4-BE49-F238E27FC236}">
                      <a16:creationId xmlns:a16="http://schemas.microsoft.com/office/drawing/2014/main" id="{CCE56518-25A4-4821-B643-84C9D7AB4B78}"/>
                    </a:ext>
                  </a:extLst>
                </p:cNvPr>
                <p:cNvSpPr/>
                <p:nvPr/>
              </p:nvSpPr>
              <p:spPr>
                <a:xfrm>
                  <a:off x="915332" y="0"/>
                  <a:ext cx="16000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>
                  <a:extLst>
                    <a:ext uri="{FF2B5EF4-FFF2-40B4-BE49-F238E27FC236}">
                      <a16:creationId xmlns:a16="http://schemas.microsoft.com/office/drawing/2014/main" id="{60ECABE9-3C51-4991-9F5C-2FC1AED0F056}"/>
                    </a:ext>
                  </a:extLst>
                </p:cNvPr>
                <p:cNvSpPr/>
                <p:nvPr/>
              </p:nvSpPr>
              <p:spPr>
                <a:xfrm>
                  <a:off x="1041" y="0"/>
                  <a:ext cx="457145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>
                  <a:extLst>
                    <a:ext uri="{FF2B5EF4-FFF2-40B4-BE49-F238E27FC236}">
                      <a16:creationId xmlns:a16="http://schemas.microsoft.com/office/drawing/2014/main" id="{EA2856F6-4C2F-4046-91AB-4FD7C81FBF70}"/>
                    </a:ext>
                  </a:extLst>
                </p:cNvPr>
                <p:cNvSpPr/>
                <p:nvPr/>
              </p:nvSpPr>
              <p:spPr>
                <a:xfrm>
                  <a:off x="229614" y="0"/>
                  <a:ext cx="7619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>
                <a:extLst>
                  <a:ext uri="{FF2B5EF4-FFF2-40B4-BE49-F238E27FC236}">
                    <a16:creationId xmlns:a16="http://schemas.microsoft.com/office/drawing/2014/main" id="{DB178F68-AE0A-4380-8311-0FF5ECE0DE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14463" y="0"/>
                <a:ext cx="2533347" cy="6858000"/>
                <a:chOff x="-3810" y="0"/>
                <a:chExt cx="2533347" cy="6858000"/>
              </a:xfrm>
            </p:grpSpPr>
            <p:sp>
              <p:nvSpPr>
                <p:cNvPr id="35" name="Rectangle 80">
                  <a:extLst>
                    <a:ext uri="{FF2B5EF4-FFF2-40B4-BE49-F238E27FC236}">
                      <a16:creationId xmlns:a16="http://schemas.microsoft.com/office/drawing/2014/main" id="{14E88775-253E-4AFB-9116-0F4F4DB0B178}"/>
                    </a:ext>
                  </a:extLst>
                </p:cNvPr>
                <p:cNvSpPr/>
                <p:nvPr/>
              </p:nvSpPr>
              <p:spPr>
                <a:xfrm>
                  <a:off x="929528" y="0"/>
                  <a:ext cx="16000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>
                  <a:extLst>
                    <a:ext uri="{FF2B5EF4-FFF2-40B4-BE49-F238E27FC236}">
                      <a16:creationId xmlns:a16="http://schemas.microsoft.com/office/drawing/2014/main" id="{F07D4F65-2418-4788-A472-9715649D23EC}"/>
                    </a:ext>
                  </a:extLst>
                </p:cNvPr>
                <p:cNvSpPr/>
                <p:nvPr/>
              </p:nvSpPr>
              <p:spPr>
                <a:xfrm>
                  <a:off x="-18626" y="0"/>
                  <a:ext cx="457145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>
                  <a:extLst>
                    <a:ext uri="{FF2B5EF4-FFF2-40B4-BE49-F238E27FC236}">
                      <a16:creationId xmlns:a16="http://schemas.microsoft.com/office/drawing/2014/main" id="{EDA85694-6306-44F6-AD67-623FA4C123BB}"/>
                    </a:ext>
                  </a:extLst>
                </p:cNvPr>
                <p:cNvSpPr/>
                <p:nvPr/>
              </p:nvSpPr>
              <p:spPr>
                <a:xfrm>
                  <a:off x="243810" y="0"/>
                  <a:ext cx="761909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>
                <a:extLst>
                  <a:ext uri="{FF2B5EF4-FFF2-40B4-BE49-F238E27FC236}">
                    <a16:creationId xmlns:a16="http://schemas.microsoft.com/office/drawing/2014/main" id="{A20B8EAD-7355-49B1-A25D-61440EB1F657}"/>
                  </a:ext>
                </a:extLst>
              </p:cNvPr>
              <p:cNvSpPr/>
              <p:nvPr/>
            </p:nvSpPr>
            <p:spPr>
              <a:xfrm>
                <a:off x="3810213" y="0"/>
                <a:ext cx="281906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>
                <a:extLst>
                  <a:ext uri="{FF2B5EF4-FFF2-40B4-BE49-F238E27FC236}">
                    <a16:creationId xmlns:a16="http://schemas.microsoft.com/office/drawing/2014/main" id="{7FF3CA73-EB22-46BF-8F33-D4C1E1DA3D16}"/>
                  </a:ext>
                </a:extLst>
              </p:cNvPr>
              <p:cNvSpPr/>
              <p:nvPr/>
            </p:nvSpPr>
            <p:spPr>
              <a:xfrm>
                <a:off x="2895923" y="0"/>
                <a:ext cx="457145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>
                <a:extLst>
                  <a:ext uri="{FF2B5EF4-FFF2-40B4-BE49-F238E27FC236}">
                    <a16:creationId xmlns:a16="http://schemas.microsoft.com/office/drawing/2014/main" id="{6A8B0819-9BC4-4B2A-8A97-61FFCF924942}"/>
                  </a:ext>
                </a:extLst>
              </p:cNvPr>
              <p:cNvSpPr/>
              <p:nvPr/>
            </p:nvSpPr>
            <p:spPr>
              <a:xfrm>
                <a:off x="3124495" y="0"/>
                <a:ext cx="761909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>
              <a:extLst>
                <a:ext uri="{FF2B5EF4-FFF2-40B4-BE49-F238E27FC236}">
                  <a16:creationId xmlns:a16="http://schemas.microsoft.com/office/drawing/2014/main" id="{F47C7E7B-1F46-46A4-8A6A-2F7CA1F555CF}"/>
                </a:ext>
              </a:extLst>
            </p:cNvPr>
            <p:cNvSpPr/>
            <p:nvPr/>
          </p:nvSpPr>
          <p:spPr>
            <a:xfrm>
              <a:off x="-12031" y="5035154"/>
              <a:ext cx="9145026" cy="1175147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>
              <a:extLst>
                <a:ext uri="{FF2B5EF4-FFF2-40B4-BE49-F238E27FC236}">
                  <a16:creationId xmlns:a16="http://schemas.microsoft.com/office/drawing/2014/main" id="{412A4B91-CECC-4F85-A4C3-3B479DDE138F}"/>
                </a:ext>
              </a:extLst>
            </p:cNvPr>
            <p:cNvSpPr/>
            <p:nvPr/>
          </p:nvSpPr>
          <p:spPr>
            <a:xfrm>
              <a:off x="-12031" y="3467100"/>
              <a:ext cx="9145026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>
              <a:extLst>
                <a:ext uri="{FF2B5EF4-FFF2-40B4-BE49-F238E27FC236}">
                  <a16:creationId xmlns:a16="http://schemas.microsoft.com/office/drawing/2014/main" id="{4CA6EB2C-612B-4EBA-8A7B-32E75E9E3205}"/>
                </a:ext>
              </a:extLst>
            </p:cNvPr>
            <p:cNvSpPr/>
            <p:nvPr/>
          </p:nvSpPr>
          <p:spPr>
            <a:xfrm>
              <a:off x="-24729" y="5641181"/>
              <a:ext cx="3005308" cy="1210866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>
              <a:extLst>
                <a:ext uri="{FF2B5EF4-FFF2-40B4-BE49-F238E27FC236}">
                  <a16:creationId xmlns:a16="http://schemas.microsoft.com/office/drawing/2014/main" id="{3B261EF8-7A9A-434B-9A13-CC9C2E407AA7}"/>
                </a:ext>
              </a:extLst>
            </p:cNvPr>
            <p:cNvSpPr/>
            <p:nvPr/>
          </p:nvSpPr>
          <p:spPr>
            <a:xfrm>
              <a:off x="-12031" y="5283994"/>
              <a:ext cx="9145026" cy="1478756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>
              <a:extLst>
                <a:ext uri="{FF2B5EF4-FFF2-40B4-BE49-F238E27FC236}">
                  <a16:creationId xmlns:a16="http://schemas.microsoft.com/office/drawing/2014/main" id="{583CE3E9-1373-4471-99FA-0ADBA61C8591}"/>
                </a:ext>
              </a:extLst>
            </p:cNvPr>
            <p:cNvSpPr/>
            <p:nvPr/>
          </p:nvSpPr>
          <p:spPr>
            <a:xfrm>
              <a:off x="2138246" y="5131594"/>
              <a:ext cx="6982051" cy="1720454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>
              <a:extLst>
                <a:ext uri="{FF2B5EF4-FFF2-40B4-BE49-F238E27FC236}">
                  <a16:creationId xmlns:a16="http://schemas.microsoft.com/office/drawing/2014/main" id="{0AB26BBE-3D2C-413E-838E-F5C605B600D3}"/>
                </a:ext>
              </a:extLst>
            </p:cNvPr>
            <p:cNvSpPr/>
            <p:nvPr/>
          </p:nvSpPr>
          <p:spPr>
            <a:xfrm rot="1800000">
              <a:off x="2995394" y="2858691"/>
              <a:ext cx="1602125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>
              <a:extLst>
                <a:ext uri="{FF2B5EF4-FFF2-40B4-BE49-F238E27FC236}">
                  <a16:creationId xmlns:a16="http://schemas.microsoft.com/office/drawing/2014/main" id="{8C1FA170-ECC8-47BB-B320-B294AF67E208}"/>
                </a:ext>
              </a:extLst>
            </p:cNvPr>
            <p:cNvSpPr/>
            <p:nvPr/>
          </p:nvSpPr>
          <p:spPr>
            <a:xfrm rot="1800000">
              <a:off x="3719208" y="4125516"/>
              <a:ext cx="1602125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>
              <a:extLst>
                <a:ext uri="{FF2B5EF4-FFF2-40B4-BE49-F238E27FC236}">
                  <a16:creationId xmlns:a16="http://schemas.microsoft.com/office/drawing/2014/main" id="{96D7A594-83AE-45B0-BE3A-04CC2EAD15A5}"/>
                </a:ext>
              </a:extLst>
            </p:cNvPr>
            <p:cNvSpPr/>
            <p:nvPr/>
          </p:nvSpPr>
          <p:spPr>
            <a:xfrm rot="1800000">
              <a:off x="3729789" y="1591866"/>
              <a:ext cx="1602126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>
              <a:extLst>
                <a:ext uri="{FF2B5EF4-FFF2-40B4-BE49-F238E27FC236}">
                  <a16:creationId xmlns:a16="http://schemas.microsoft.com/office/drawing/2014/main" id="{066165FF-6991-40FD-86FE-13D01719F765}"/>
                </a:ext>
              </a:extLst>
            </p:cNvPr>
            <p:cNvSpPr/>
            <p:nvPr/>
          </p:nvSpPr>
          <p:spPr>
            <a:xfrm rot="1800000">
              <a:off x="2976346" y="325041"/>
              <a:ext cx="1602126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>
              <a:extLst>
                <a:ext uri="{FF2B5EF4-FFF2-40B4-BE49-F238E27FC236}">
                  <a16:creationId xmlns:a16="http://schemas.microsoft.com/office/drawing/2014/main" id="{4239DDB5-FFFC-4E6A-92DE-709DE17F65A7}"/>
                </a:ext>
              </a:extLst>
            </p:cNvPr>
            <p:cNvSpPr/>
            <p:nvPr/>
          </p:nvSpPr>
          <p:spPr>
            <a:xfrm rot="1800000">
              <a:off x="4462069" y="5382816"/>
              <a:ext cx="1602126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>
              <a:extLst>
                <a:ext uri="{FF2B5EF4-FFF2-40B4-BE49-F238E27FC236}">
                  <a16:creationId xmlns:a16="http://schemas.microsoft.com/office/drawing/2014/main" id="{B059D86C-B05B-415B-8D4C-CE561411E0C0}"/>
                </a:ext>
              </a:extLst>
            </p:cNvPr>
            <p:cNvSpPr/>
            <p:nvPr/>
          </p:nvSpPr>
          <p:spPr>
            <a:xfrm rot="1800000">
              <a:off x="-382404" y="4201716"/>
              <a:ext cx="1261384" cy="1388269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>
              <a:extLst>
                <a:ext uri="{FF2B5EF4-FFF2-40B4-BE49-F238E27FC236}">
                  <a16:creationId xmlns:a16="http://schemas.microsoft.com/office/drawing/2014/main" id="{B2D9045D-BF7A-4901-9BB4-24EA948CEFA4}"/>
                </a:ext>
              </a:extLst>
            </p:cNvPr>
            <p:cNvSpPr/>
            <p:nvPr/>
          </p:nvSpPr>
          <p:spPr>
            <a:xfrm rot="1800000">
              <a:off x="23949" y="5401866"/>
              <a:ext cx="1602125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>
              <a:extLst>
                <a:ext uri="{FF2B5EF4-FFF2-40B4-BE49-F238E27FC236}">
                  <a16:creationId xmlns:a16="http://schemas.microsoft.com/office/drawing/2014/main" id="{CB33D958-1CA0-422D-A8DC-EB349D4A887B}"/>
                </a:ext>
              </a:extLst>
            </p:cNvPr>
            <p:cNvSpPr/>
            <p:nvPr/>
          </p:nvSpPr>
          <p:spPr>
            <a:xfrm rot="1800000">
              <a:off x="53579" y="2849166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>
              <a:extLst>
                <a:ext uri="{FF2B5EF4-FFF2-40B4-BE49-F238E27FC236}">
                  <a16:creationId xmlns:a16="http://schemas.microsoft.com/office/drawing/2014/main" id="{E9D8998B-356E-407B-99B2-262046D98171}"/>
                </a:ext>
              </a:extLst>
            </p:cNvPr>
            <p:cNvSpPr/>
            <p:nvPr/>
          </p:nvSpPr>
          <p:spPr>
            <a:xfrm rot="1800000">
              <a:off x="777392" y="4125516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>
              <a:extLst>
                <a:ext uri="{FF2B5EF4-FFF2-40B4-BE49-F238E27FC236}">
                  <a16:creationId xmlns:a16="http://schemas.microsoft.com/office/drawing/2014/main" id="{DC49FF73-8938-4C11-B9A1-0CC59520F754}"/>
                </a:ext>
              </a:extLst>
            </p:cNvPr>
            <p:cNvSpPr/>
            <p:nvPr/>
          </p:nvSpPr>
          <p:spPr>
            <a:xfrm rot="1800000">
              <a:off x="1509672" y="5411391"/>
              <a:ext cx="1602125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>
              <a:extLst>
                <a:ext uri="{FF2B5EF4-FFF2-40B4-BE49-F238E27FC236}">
                  <a16:creationId xmlns:a16="http://schemas.microsoft.com/office/drawing/2014/main" id="{7CFDB1AE-F544-46A7-B1F4-45193A8C2965}"/>
                </a:ext>
              </a:extLst>
            </p:cNvPr>
            <p:cNvSpPr/>
            <p:nvPr/>
          </p:nvSpPr>
          <p:spPr>
            <a:xfrm rot="1800000">
              <a:off x="1528719" y="2858691"/>
              <a:ext cx="1602126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>
              <a:extLst>
                <a:ext uri="{FF2B5EF4-FFF2-40B4-BE49-F238E27FC236}">
                  <a16:creationId xmlns:a16="http://schemas.microsoft.com/office/drawing/2014/main" id="{2B3E420E-93E4-4817-83F1-99E5F60D3CD2}"/>
                </a:ext>
              </a:extLst>
            </p:cNvPr>
            <p:cNvSpPr/>
            <p:nvPr/>
          </p:nvSpPr>
          <p:spPr>
            <a:xfrm rot="1800000">
              <a:off x="796439" y="1563291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>
              <a:extLst>
                <a:ext uri="{FF2B5EF4-FFF2-40B4-BE49-F238E27FC236}">
                  <a16:creationId xmlns:a16="http://schemas.microsoft.com/office/drawing/2014/main" id="{BEE4C411-5CB1-439F-8B68-BE9774C26C82}"/>
                </a:ext>
              </a:extLst>
            </p:cNvPr>
            <p:cNvSpPr/>
            <p:nvPr/>
          </p:nvSpPr>
          <p:spPr>
            <a:xfrm rot="1800000">
              <a:off x="6807055" y="4144566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>
              <a:extLst>
                <a:ext uri="{FF2B5EF4-FFF2-40B4-BE49-F238E27FC236}">
                  <a16:creationId xmlns:a16="http://schemas.microsoft.com/office/drawing/2014/main" id="{36742EBC-3610-4021-9205-DDAAB06631A6}"/>
                </a:ext>
              </a:extLst>
            </p:cNvPr>
            <p:cNvSpPr/>
            <p:nvPr/>
          </p:nvSpPr>
          <p:spPr>
            <a:xfrm rot="1800000">
              <a:off x="7549917" y="5420916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>
              <a:extLst>
                <a:ext uri="{FF2B5EF4-FFF2-40B4-BE49-F238E27FC236}">
                  <a16:creationId xmlns:a16="http://schemas.microsoft.com/office/drawing/2014/main" id="{65D858D5-448B-4059-9527-5DE789E3B46F}"/>
                </a:ext>
              </a:extLst>
            </p:cNvPr>
            <p:cNvSpPr/>
            <p:nvPr/>
          </p:nvSpPr>
          <p:spPr>
            <a:xfrm rot="1800000">
              <a:off x="7549917" y="2868216"/>
              <a:ext cx="1600009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>
              <a:extLst>
                <a:ext uri="{FF2B5EF4-FFF2-40B4-BE49-F238E27FC236}">
                  <a16:creationId xmlns:a16="http://schemas.microsoft.com/office/drawing/2014/main" id="{CD96F9F5-8628-4EBB-B81A-0D9578517DB7}"/>
                </a:ext>
              </a:extLst>
            </p:cNvPr>
            <p:cNvSpPr/>
            <p:nvPr/>
          </p:nvSpPr>
          <p:spPr>
            <a:xfrm rot="1800000">
              <a:off x="8305477" y="4055269"/>
              <a:ext cx="1244451" cy="1388269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>
              <a:extLst>
                <a:ext uri="{FF2B5EF4-FFF2-40B4-BE49-F238E27FC236}">
                  <a16:creationId xmlns:a16="http://schemas.microsoft.com/office/drawing/2014/main" id="{B4C23F6C-56EB-4606-98B0-1988B7410A16}"/>
                </a:ext>
              </a:extLst>
            </p:cNvPr>
            <p:cNvSpPr/>
            <p:nvPr/>
          </p:nvSpPr>
          <p:spPr>
            <a:xfrm rot="1800000">
              <a:off x="8307594" y="1512094"/>
              <a:ext cx="1240219" cy="1388269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>
            <a:extLst>
              <a:ext uri="{FF2B5EF4-FFF2-40B4-BE49-F238E27FC236}">
                <a16:creationId xmlns:a16="http://schemas.microsoft.com/office/drawing/2014/main" id="{02543C58-F2CC-4300-AA8B-016AA4C720F3}"/>
              </a:ext>
            </a:extLst>
          </p:cNvPr>
          <p:cNvSpPr/>
          <p:nvPr/>
        </p:nvSpPr>
        <p:spPr>
          <a:xfrm>
            <a:off x="3421063" y="-28575"/>
            <a:ext cx="2759075" cy="836295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>
            <a:extLst>
              <a:ext uri="{FF2B5EF4-FFF2-40B4-BE49-F238E27FC236}">
                <a16:creationId xmlns:a16="http://schemas.microsoft.com/office/drawing/2014/main" id="{3D246F11-933F-4B27-AAC6-777174AE8151}"/>
              </a:ext>
            </a:extLst>
          </p:cNvPr>
          <p:cNvSpPr/>
          <p:nvPr/>
        </p:nvSpPr>
        <p:spPr>
          <a:xfrm>
            <a:off x="3486150" y="-28575"/>
            <a:ext cx="2628900" cy="8318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>
            <a:extLst>
              <a:ext uri="{FF2B5EF4-FFF2-40B4-BE49-F238E27FC236}">
                <a16:creationId xmlns:a16="http://schemas.microsoft.com/office/drawing/2014/main" id="{246A70FD-983E-4559-A33F-AD0FE576A9F0}"/>
              </a:ext>
            </a:extLst>
          </p:cNvPr>
          <p:cNvSpPr/>
          <p:nvPr/>
        </p:nvSpPr>
        <p:spPr>
          <a:xfrm>
            <a:off x="679450" y="803275"/>
            <a:ext cx="2671763" cy="75311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>
            <a:extLst>
              <a:ext uri="{FF2B5EF4-FFF2-40B4-BE49-F238E27FC236}">
                <a16:creationId xmlns:a16="http://schemas.microsoft.com/office/drawing/2014/main" id="{92ECAE4A-0070-4821-8706-249A70A0EE53}"/>
              </a:ext>
            </a:extLst>
          </p:cNvPr>
          <p:cNvSpPr/>
          <p:nvPr/>
        </p:nvSpPr>
        <p:spPr>
          <a:xfrm>
            <a:off x="3487738" y="8118475"/>
            <a:ext cx="2628900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925060"/>
            <a:ext cx="2519717" cy="7290816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510785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8" name="Date Placeholder 4">
            <a:extLst>
              <a:ext uri="{FF2B5EF4-FFF2-40B4-BE49-F238E27FC236}">
                <a16:creationId xmlns:a16="http://schemas.microsoft.com/office/drawing/2014/main" id="{CDA76F60-F1A2-4F94-806D-0C78F7981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B72D2-06F1-4420-B807-73CF984B3645}" type="datetimeFigureOut">
              <a:rPr lang="es-CO"/>
              <a:pPr>
                <a:defRPr/>
              </a:pPr>
              <a:t>1/07/2020</a:t>
            </a:fld>
            <a:endParaRPr lang="es-CO"/>
          </a:p>
        </p:txBody>
      </p:sp>
      <p:sp>
        <p:nvSpPr>
          <p:cNvPr id="49" name="Footer Placeholder 5">
            <a:extLst>
              <a:ext uri="{FF2B5EF4-FFF2-40B4-BE49-F238E27FC236}">
                <a16:creationId xmlns:a16="http://schemas.microsoft.com/office/drawing/2014/main" id="{32359F55-BA0F-4EFC-8A97-8CBC1C2BC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81388" y="7632700"/>
            <a:ext cx="2619375" cy="487363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0" name="Slide Number Placeholder 6">
            <a:extLst>
              <a:ext uri="{FF2B5EF4-FFF2-40B4-BE49-F238E27FC236}">
                <a16:creationId xmlns:a16="http://schemas.microsoft.com/office/drawing/2014/main" id="{FF4829E7-5AD8-4C4C-BBE9-3C6C8999E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48CB2-6D9B-412D-8B07-3EDAFA0E83DA}" type="slidenum">
              <a:rPr lang="es-CO" altLang="es-MX"/>
              <a:pPr/>
              <a:t>‹Nº›</a:t>
            </a:fld>
            <a:endParaRPr lang="es-CO" altLang="es-MX"/>
          </a:p>
        </p:txBody>
      </p:sp>
    </p:spTree>
    <p:extLst>
      <p:ext uri="{BB962C8B-B14F-4D97-AF65-F5344CB8AC3E}">
        <p14:creationId xmlns:p14="http://schemas.microsoft.com/office/powerpoint/2010/main" val="238256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>
            <a:extLst>
              <a:ext uri="{FF2B5EF4-FFF2-40B4-BE49-F238E27FC236}">
                <a16:creationId xmlns:a16="http://schemas.microsoft.com/office/drawing/2014/main" id="{F35C037D-5608-4544-A964-FDC77EBD0444}"/>
              </a:ext>
            </a:extLst>
          </p:cNvPr>
          <p:cNvGrpSpPr>
            <a:grpSpLocks/>
          </p:cNvGrpSpPr>
          <p:nvPr/>
        </p:nvGrpSpPr>
        <p:grpSpPr bwMode="auto">
          <a:xfrm>
            <a:off x="-228600" y="0"/>
            <a:ext cx="7448550" cy="9144000"/>
            <a:chOff x="-382404" y="0"/>
            <a:chExt cx="9932332" cy="6858000"/>
          </a:xfrm>
        </p:grpSpPr>
        <p:grpSp>
          <p:nvGrpSpPr>
            <p:cNvPr id="1035" name="Group 44">
              <a:extLst>
                <a:ext uri="{FF2B5EF4-FFF2-40B4-BE49-F238E27FC236}">
                  <a16:creationId xmlns:a16="http://schemas.microsoft.com/office/drawing/2014/main" id="{D31F27CD-7B65-4D21-A8CC-2A9B5E9F09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>
                <a:extLst>
                  <a:ext uri="{FF2B5EF4-FFF2-40B4-BE49-F238E27FC236}">
                    <a16:creationId xmlns:a16="http://schemas.microsoft.com/office/drawing/2014/main" id="{3D751875-EF60-4DD5-B21C-9E758A866F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754166AB-9E7F-4FFB-A2E1-0D03B735A419}"/>
                    </a:ext>
                  </a:extLst>
                </p:cNvPr>
                <p:cNvSpPr/>
                <p:nvPr/>
              </p:nvSpPr>
              <p:spPr>
                <a:xfrm>
                  <a:off x="915235" y="0"/>
                  <a:ext cx="16003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>
                  <a:extLst>
                    <a:ext uri="{FF2B5EF4-FFF2-40B4-BE49-F238E27FC236}">
                      <a16:creationId xmlns:a16="http://schemas.microsoft.com/office/drawing/2014/main" id="{AD544B86-0803-4DD0-AF20-43FB137BF28B}"/>
                    </a:ext>
                  </a:extLst>
                </p:cNvPr>
                <p:cNvSpPr/>
                <p:nvPr/>
              </p:nvSpPr>
              <p:spPr>
                <a:xfrm>
                  <a:off x="749" y="0"/>
                  <a:ext cx="457243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>
                  <a:extLst>
                    <a:ext uri="{FF2B5EF4-FFF2-40B4-BE49-F238E27FC236}">
                      <a16:creationId xmlns:a16="http://schemas.microsoft.com/office/drawing/2014/main" id="{1C9D0C93-3B88-4102-AFD8-F7989EFEBBEC}"/>
                    </a:ext>
                  </a:extLst>
                </p:cNvPr>
                <p:cNvSpPr/>
                <p:nvPr/>
              </p:nvSpPr>
              <p:spPr>
                <a:xfrm>
                  <a:off x="229371" y="0"/>
                  <a:ext cx="762072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>
                <a:extLst>
                  <a:ext uri="{FF2B5EF4-FFF2-40B4-BE49-F238E27FC236}">
                    <a16:creationId xmlns:a16="http://schemas.microsoft.com/office/drawing/2014/main" id="{8ACA6DA5-6279-4562-85CA-B1322DD9D8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149D8EA5-A9F2-4136-85EC-6371956ECB79}"/>
                    </a:ext>
                  </a:extLst>
                </p:cNvPr>
                <p:cNvSpPr/>
                <p:nvPr/>
              </p:nvSpPr>
              <p:spPr>
                <a:xfrm>
                  <a:off x="915698" y="0"/>
                  <a:ext cx="1598233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B14F937B-98CC-498F-8AB0-C023D25DCD06}"/>
                    </a:ext>
                  </a:extLst>
                </p:cNvPr>
                <p:cNvSpPr/>
                <p:nvPr/>
              </p:nvSpPr>
              <p:spPr>
                <a:xfrm>
                  <a:off x="32964" y="0"/>
                  <a:ext cx="425491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40A0E926-271C-4BB1-AE99-09445514B235}"/>
                    </a:ext>
                  </a:extLst>
                </p:cNvPr>
                <p:cNvSpPr/>
                <p:nvPr/>
              </p:nvSpPr>
              <p:spPr>
                <a:xfrm>
                  <a:off x="229834" y="0"/>
                  <a:ext cx="762072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>
                <a:extLst>
                  <a:ext uri="{FF2B5EF4-FFF2-40B4-BE49-F238E27FC236}">
                    <a16:creationId xmlns:a16="http://schemas.microsoft.com/office/drawing/2014/main" id="{EF591F57-8BF5-47B9-A2AB-D6FD5B5CC0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927F03D8-79AF-4821-B0E1-A645CCBC4183}"/>
                    </a:ext>
                  </a:extLst>
                </p:cNvPr>
                <p:cNvSpPr/>
                <p:nvPr/>
              </p:nvSpPr>
              <p:spPr>
                <a:xfrm>
                  <a:off x="948865" y="0"/>
                  <a:ext cx="16003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89ECF9DB-647D-43CE-BA3C-D99D8F5BA3AB}"/>
                    </a:ext>
                  </a:extLst>
                </p:cNvPr>
                <p:cNvSpPr/>
                <p:nvPr/>
              </p:nvSpPr>
              <p:spPr>
                <a:xfrm>
                  <a:off x="509" y="0"/>
                  <a:ext cx="457243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00743560-5418-4607-8D65-233012C8110C}"/>
                    </a:ext>
                  </a:extLst>
                </p:cNvPr>
                <p:cNvSpPr/>
                <p:nvPr/>
              </p:nvSpPr>
              <p:spPr>
                <a:xfrm>
                  <a:off x="263001" y="0"/>
                  <a:ext cx="762072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C154C853-3404-4232-B4D6-75A993AC80DD}"/>
                  </a:ext>
                </a:extLst>
              </p:cNvPr>
              <p:cNvSpPr/>
              <p:nvPr/>
            </p:nvSpPr>
            <p:spPr>
              <a:xfrm>
                <a:off x="3811107" y="0"/>
                <a:ext cx="2817547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8E9E0FFF-BD35-4C46-A2D2-63CD8027F69C}"/>
                  </a:ext>
                </a:extLst>
              </p:cNvPr>
              <p:cNvSpPr/>
              <p:nvPr/>
            </p:nvSpPr>
            <p:spPr>
              <a:xfrm>
                <a:off x="2896621" y="0"/>
                <a:ext cx="457243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F081D25-32EC-478E-B7E9-7A23F40EC7AA}"/>
                  </a:ext>
                </a:extLst>
              </p:cNvPr>
              <p:cNvSpPr/>
              <p:nvPr/>
            </p:nvSpPr>
            <p:spPr>
              <a:xfrm>
                <a:off x="3125243" y="0"/>
                <a:ext cx="762072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5DD3923B-68A5-41C4-9890-3FE539FE25E0}"/>
                </a:ext>
              </a:extLst>
            </p:cNvPr>
            <p:cNvSpPr/>
            <p:nvPr/>
          </p:nvSpPr>
          <p:spPr>
            <a:xfrm>
              <a:off x="-11952" y="5035154"/>
              <a:ext cx="9144858" cy="1175147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0C70285A-6448-404B-A56B-1CD8494B9B93}"/>
                </a:ext>
              </a:extLst>
            </p:cNvPr>
            <p:cNvSpPr/>
            <p:nvPr/>
          </p:nvSpPr>
          <p:spPr>
            <a:xfrm>
              <a:off x="-11952" y="3467100"/>
              <a:ext cx="9144858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2DA19936-B0CD-4EF4-878C-0C69CA2B4C71}"/>
                </a:ext>
              </a:extLst>
            </p:cNvPr>
            <p:cNvSpPr/>
            <p:nvPr/>
          </p:nvSpPr>
          <p:spPr>
            <a:xfrm>
              <a:off x="-24653" y="5641181"/>
              <a:ext cx="3005949" cy="1210866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04581D6A-E68E-493E-B45A-DA4824B70C93}"/>
                </a:ext>
              </a:extLst>
            </p:cNvPr>
            <p:cNvSpPr/>
            <p:nvPr/>
          </p:nvSpPr>
          <p:spPr>
            <a:xfrm>
              <a:off x="-11952" y="5283994"/>
              <a:ext cx="9144858" cy="1478756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1C043D1E-1AA9-409D-8656-28C56A14E0AA}"/>
                </a:ext>
              </a:extLst>
            </p:cNvPr>
            <p:cNvSpPr/>
            <p:nvPr/>
          </p:nvSpPr>
          <p:spPr>
            <a:xfrm>
              <a:off x="2136666" y="5131594"/>
              <a:ext cx="6983539" cy="1720454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>
              <a:extLst>
                <a:ext uri="{FF2B5EF4-FFF2-40B4-BE49-F238E27FC236}">
                  <a16:creationId xmlns:a16="http://schemas.microsoft.com/office/drawing/2014/main" id="{DCC56333-ED92-4247-AAEB-73090A0AD78A}"/>
                </a:ext>
              </a:extLst>
            </p:cNvPr>
            <p:cNvSpPr/>
            <p:nvPr/>
          </p:nvSpPr>
          <p:spPr>
            <a:xfrm rot="1800000">
              <a:off x="2996113" y="2858691"/>
              <a:ext cx="1602468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>
              <a:extLst>
                <a:ext uri="{FF2B5EF4-FFF2-40B4-BE49-F238E27FC236}">
                  <a16:creationId xmlns:a16="http://schemas.microsoft.com/office/drawing/2014/main" id="{EB67EB11-2980-4949-B6E4-2C08EA8AA5BF}"/>
                </a:ext>
              </a:extLst>
            </p:cNvPr>
            <p:cNvSpPr/>
            <p:nvPr/>
          </p:nvSpPr>
          <p:spPr>
            <a:xfrm rot="1800000">
              <a:off x="3720081" y="4125516"/>
              <a:ext cx="1600350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>
              <a:extLst>
                <a:ext uri="{FF2B5EF4-FFF2-40B4-BE49-F238E27FC236}">
                  <a16:creationId xmlns:a16="http://schemas.microsoft.com/office/drawing/2014/main" id="{62B3F9CD-2D2F-42EC-A922-F1E7B62EC713}"/>
                </a:ext>
              </a:extLst>
            </p:cNvPr>
            <p:cNvSpPr/>
            <p:nvPr/>
          </p:nvSpPr>
          <p:spPr>
            <a:xfrm rot="1800000">
              <a:off x="3728548" y="1591866"/>
              <a:ext cx="1602468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>
              <a:extLst>
                <a:ext uri="{FF2B5EF4-FFF2-40B4-BE49-F238E27FC236}">
                  <a16:creationId xmlns:a16="http://schemas.microsoft.com/office/drawing/2014/main" id="{DA354466-C9B9-46A5-8BF1-C7D99CAA94DC}"/>
                </a:ext>
              </a:extLst>
            </p:cNvPr>
            <p:cNvSpPr/>
            <p:nvPr/>
          </p:nvSpPr>
          <p:spPr>
            <a:xfrm rot="1800000">
              <a:off x="2977062" y="325041"/>
              <a:ext cx="1602466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>
              <a:extLst>
                <a:ext uri="{FF2B5EF4-FFF2-40B4-BE49-F238E27FC236}">
                  <a16:creationId xmlns:a16="http://schemas.microsoft.com/office/drawing/2014/main" id="{0D83DE1C-189B-4280-8EDC-7176E07FFC23}"/>
                </a:ext>
              </a:extLst>
            </p:cNvPr>
            <p:cNvSpPr/>
            <p:nvPr/>
          </p:nvSpPr>
          <p:spPr>
            <a:xfrm rot="1800000">
              <a:off x="4463101" y="5382816"/>
              <a:ext cx="1600350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F9645C87-5CE0-4C7D-824D-3DB68A31976D}"/>
                </a:ext>
              </a:extLst>
            </p:cNvPr>
            <p:cNvSpPr/>
            <p:nvPr/>
          </p:nvSpPr>
          <p:spPr>
            <a:xfrm rot="1800000">
              <a:off x="-382404" y="4201716"/>
              <a:ext cx="1261652" cy="1388269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>
              <a:extLst>
                <a:ext uri="{FF2B5EF4-FFF2-40B4-BE49-F238E27FC236}">
                  <a16:creationId xmlns:a16="http://schemas.microsoft.com/office/drawing/2014/main" id="{BCE59FF9-8DC7-427C-BFFD-F02F4DB5C248}"/>
                </a:ext>
              </a:extLst>
            </p:cNvPr>
            <p:cNvSpPr/>
            <p:nvPr/>
          </p:nvSpPr>
          <p:spPr>
            <a:xfrm rot="1800000">
              <a:off x="24034" y="5401866"/>
              <a:ext cx="1602468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>
              <a:extLst>
                <a:ext uri="{FF2B5EF4-FFF2-40B4-BE49-F238E27FC236}">
                  <a16:creationId xmlns:a16="http://schemas.microsoft.com/office/drawing/2014/main" id="{BE44BDBA-9752-4586-A960-7AB3CB781A06}"/>
                </a:ext>
              </a:extLst>
            </p:cNvPr>
            <p:cNvSpPr/>
            <p:nvPr/>
          </p:nvSpPr>
          <p:spPr>
            <a:xfrm rot="1800000">
              <a:off x="53670" y="2849166"/>
              <a:ext cx="1600350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>
              <a:extLst>
                <a:ext uri="{FF2B5EF4-FFF2-40B4-BE49-F238E27FC236}">
                  <a16:creationId xmlns:a16="http://schemas.microsoft.com/office/drawing/2014/main" id="{0113CF61-F33A-4CDC-B67D-29AD2E6488D6}"/>
                </a:ext>
              </a:extLst>
            </p:cNvPr>
            <p:cNvSpPr/>
            <p:nvPr/>
          </p:nvSpPr>
          <p:spPr>
            <a:xfrm rot="1800000">
              <a:off x="777638" y="4125516"/>
              <a:ext cx="1600350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>
              <a:extLst>
                <a:ext uri="{FF2B5EF4-FFF2-40B4-BE49-F238E27FC236}">
                  <a16:creationId xmlns:a16="http://schemas.microsoft.com/office/drawing/2014/main" id="{F4F9A9D9-B6DC-466C-BE68-5547F90F2E10}"/>
                </a:ext>
              </a:extLst>
            </p:cNvPr>
            <p:cNvSpPr/>
            <p:nvPr/>
          </p:nvSpPr>
          <p:spPr>
            <a:xfrm rot="1800000">
              <a:off x="1510074" y="5411391"/>
              <a:ext cx="1602468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>
              <a:extLst>
                <a:ext uri="{FF2B5EF4-FFF2-40B4-BE49-F238E27FC236}">
                  <a16:creationId xmlns:a16="http://schemas.microsoft.com/office/drawing/2014/main" id="{5957E5CC-0A25-4FC8-A5AC-4082C93EAB99}"/>
                </a:ext>
              </a:extLst>
            </p:cNvPr>
            <p:cNvSpPr/>
            <p:nvPr/>
          </p:nvSpPr>
          <p:spPr>
            <a:xfrm rot="1800000">
              <a:off x="1529126" y="2858691"/>
              <a:ext cx="1602466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>
              <a:extLst>
                <a:ext uri="{FF2B5EF4-FFF2-40B4-BE49-F238E27FC236}">
                  <a16:creationId xmlns:a16="http://schemas.microsoft.com/office/drawing/2014/main" id="{C7E44D18-56BB-4C39-A8F0-8262FCEAB9BC}"/>
                </a:ext>
              </a:extLst>
            </p:cNvPr>
            <p:cNvSpPr/>
            <p:nvPr/>
          </p:nvSpPr>
          <p:spPr>
            <a:xfrm rot="1800000">
              <a:off x="796691" y="1563291"/>
              <a:ext cx="1600350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>
              <a:extLst>
                <a:ext uri="{FF2B5EF4-FFF2-40B4-BE49-F238E27FC236}">
                  <a16:creationId xmlns:a16="http://schemas.microsoft.com/office/drawing/2014/main" id="{914B6E6A-D511-451D-806D-A0402F6CB439}"/>
                </a:ext>
              </a:extLst>
            </p:cNvPr>
            <p:cNvSpPr/>
            <p:nvPr/>
          </p:nvSpPr>
          <p:spPr>
            <a:xfrm rot="1800000">
              <a:off x="6806471" y="4144566"/>
              <a:ext cx="1600350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>
              <a:extLst>
                <a:ext uri="{FF2B5EF4-FFF2-40B4-BE49-F238E27FC236}">
                  <a16:creationId xmlns:a16="http://schemas.microsoft.com/office/drawing/2014/main" id="{AD76D3BD-6E0E-4142-9F6C-8DF2B44B9441}"/>
                </a:ext>
              </a:extLst>
            </p:cNvPr>
            <p:cNvSpPr/>
            <p:nvPr/>
          </p:nvSpPr>
          <p:spPr>
            <a:xfrm rot="1800000">
              <a:off x="7549491" y="5420916"/>
              <a:ext cx="1600350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>
              <a:extLst>
                <a:ext uri="{FF2B5EF4-FFF2-40B4-BE49-F238E27FC236}">
                  <a16:creationId xmlns:a16="http://schemas.microsoft.com/office/drawing/2014/main" id="{5B26D29F-C774-4DD0-86B2-63848C863A32}"/>
                </a:ext>
              </a:extLst>
            </p:cNvPr>
            <p:cNvSpPr/>
            <p:nvPr/>
          </p:nvSpPr>
          <p:spPr>
            <a:xfrm rot="1800000">
              <a:off x="7549491" y="2868216"/>
              <a:ext cx="1600350" cy="138826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DC2A2856-0C57-4837-8113-8970E11F228F}"/>
                </a:ext>
              </a:extLst>
            </p:cNvPr>
            <p:cNvSpPr/>
            <p:nvPr/>
          </p:nvSpPr>
          <p:spPr>
            <a:xfrm rot="1800000">
              <a:off x="8307329" y="4055269"/>
              <a:ext cx="1242599" cy="1388269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05A5DE98-8DE6-43C9-9F01-555397B0C1D5}"/>
                </a:ext>
              </a:extLst>
            </p:cNvPr>
            <p:cNvSpPr/>
            <p:nvPr/>
          </p:nvSpPr>
          <p:spPr>
            <a:xfrm rot="1800000">
              <a:off x="8307329" y="1512094"/>
              <a:ext cx="1240483" cy="1388269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428D562A-32F9-4B8C-9999-02E210C4C18B}"/>
              </a:ext>
            </a:extLst>
          </p:cNvPr>
          <p:cNvSpPr/>
          <p:nvPr/>
        </p:nvSpPr>
        <p:spPr>
          <a:xfrm>
            <a:off x="342900" y="444500"/>
            <a:ext cx="6172200" cy="824706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46A6E7C-14BC-4255-8E2B-40F36630283A}"/>
              </a:ext>
            </a:extLst>
          </p:cNvPr>
          <p:cNvSpPr/>
          <p:nvPr/>
        </p:nvSpPr>
        <p:spPr>
          <a:xfrm>
            <a:off x="3421063" y="-28575"/>
            <a:ext cx="2759075" cy="9318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16B28B6-2057-4186-8E7B-EB2D3D833191}"/>
              </a:ext>
            </a:extLst>
          </p:cNvPr>
          <p:cNvSpPr/>
          <p:nvPr/>
        </p:nvSpPr>
        <p:spPr>
          <a:xfrm>
            <a:off x="3486150" y="-28575"/>
            <a:ext cx="2628900" cy="8318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>
            <a:extLst>
              <a:ext uri="{FF2B5EF4-FFF2-40B4-BE49-F238E27FC236}">
                <a16:creationId xmlns:a16="http://schemas.microsoft.com/office/drawing/2014/main" id="{1D98B70F-78A1-4418-962D-A2E98D5EF62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82638" y="1370013"/>
            <a:ext cx="52689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n-US" altLang="es-CO"/>
          </a:p>
        </p:txBody>
      </p:sp>
      <p:sp>
        <p:nvSpPr>
          <p:cNvPr id="1031" name="Text Placeholder 2">
            <a:extLst>
              <a:ext uri="{FF2B5EF4-FFF2-40B4-BE49-F238E27FC236}">
                <a16:creationId xmlns:a16="http://schemas.microsoft.com/office/drawing/2014/main" id="{68E2D907-99F5-457B-86CF-199994CED3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82638" y="3098800"/>
            <a:ext cx="5083175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n-US" alt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75A48-FEDF-4A6C-A1CD-17288C9103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97388" y="300038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3325BE-E271-4B95-98EF-230171A38F75}" type="datetimeFigureOut">
              <a:rPr lang="es-CO"/>
              <a:pPr>
                <a:defRPr/>
              </a:pPr>
              <a:t>1/07/2020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3C68C-1830-4807-9CD3-7F17687C2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81388" y="7802563"/>
            <a:ext cx="2625725" cy="487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C1493-9476-4857-9C0B-D1B760F07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86150" y="300038"/>
            <a:ext cx="1000125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EFEFE"/>
                </a:solidFill>
                <a:latin typeface="Century Gothic" panose="020B0502020202020204" pitchFamily="34" charset="0"/>
              </a:defRPr>
            </a:lvl1pPr>
          </a:lstStyle>
          <a:p>
            <a:fld id="{ED5C48F9-1B01-400F-9626-C2930453ADE5}" type="slidenum">
              <a:rPr lang="es-CO" altLang="es-MX"/>
              <a:pPr/>
              <a:t>‹Nº›</a:t>
            </a:fld>
            <a:endParaRPr lang="es-CO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8" r:id="rId8"/>
    <p:sldLayoutId id="2147483919" r:id="rId9"/>
    <p:sldLayoutId id="2147483915" r:id="rId10"/>
    <p:sldLayoutId id="21474839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CuadroTexto">
            <a:extLst>
              <a:ext uri="{FF2B5EF4-FFF2-40B4-BE49-F238E27FC236}">
                <a16:creationId xmlns:a16="http://schemas.microsoft.com/office/drawing/2014/main" id="{941B82FE-BE1C-4344-B416-B5FEACAC3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688" y="1763713"/>
            <a:ext cx="295116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3400" b="1">
                <a:solidFill>
                  <a:schemeClr val="bg1"/>
                </a:solidFill>
                <a:latin typeface="Arial Black" panose="020B0A04020102020204" pitchFamily="34" charset="0"/>
              </a:rPr>
              <a:t>MÓDULO 5</a:t>
            </a:r>
          </a:p>
        </p:txBody>
      </p:sp>
      <p:sp>
        <p:nvSpPr>
          <p:cNvPr id="6147" name="4 CuadroTexto">
            <a:extLst>
              <a:ext uri="{FF2B5EF4-FFF2-40B4-BE49-F238E27FC236}">
                <a16:creationId xmlns:a16="http://schemas.microsoft.com/office/drawing/2014/main" id="{99572112-FB1A-4F9A-BCFA-D8AE3B2D5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356100"/>
            <a:ext cx="2736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>
                <a:solidFill>
                  <a:schemeClr val="tx1"/>
                </a:solidFill>
                <a:latin typeface="Arial" panose="020B0604020202020204" pitchFamily="34" charset="0"/>
              </a:rPr>
              <a:t>ASOCIATIVIDAD GANADERA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O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CuadroTexto">
            <a:extLst>
              <a:ext uri="{FF2B5EF4-FFF2-40B4-BE49-F238E27FC236}">
                <a16:creationId xmlns:a16="http://schemas.microsoft.com/office/drawing/2014/main" id="{826E9FAF-6D82-4908-BE24-9F7D189D0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0"/>
            <a:ext cx="2665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800">
                <a:solidFill>
                  <a:schemeClr val="bg1"/>
                </a:solidFill>
                <a:latin typeface="Arial" panose="020B0604020202020204" pitchFamily="34" charset="0"/>
              </a:rPr>
              <a:t>ASOCIATIVIDAD GANADERA</a:t>
            </a:r>
          </a:p>
        </p:txBody>
      </p:sp>
      <p:sp>
        <p:nvSpPr>
          <p:cNvPr id="3" name="2 CuadroTexto">
            <a:extLst>
              <a:ext uri="{FF2B5EF4-FFF2-40B4-BE49-F238E27FC236}">
                <a16:creationId xmlns:a16="http://schemas.microsoft.com/office/drawing/2014/main" id="{A3A89E9B-F94B-455B-82BF-784E71A8593C}"/>
              </a:ext>
            </a:extLst>
          </p:cNvPr>
          <p:cNvSpPr txBox="1"/>
          <p:nvPr/>
        </p:nvSpPr>
        <p:spPr>
          <a:xfrm>
            <a:off x="404813" y="668338"/>
            <a:ext cx="6048375" cy="5724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es-CO" b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200" b="1" dirty="0">
              <a:latin typeface="+mj-lt"/>
              <a:cs typeface="Arial" charset="0"/>
            </a:endParaRP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Presente una casa como modelo en el tablero, así como las siguientes preguntas a contestar: </a:t>
            </a: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a. ¿Cuál casa tiene ventana azul? </a:t>
            </a: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b. ¿Cuál casa tiene puerta blanca?</a:t>
            </a: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6.  Facilite el análisis de lo ocurrido una vez culminada la tarea, preguntando                                                                                                                                                                                                                                                                          a los y las participantes :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s-CO" sz="1200" dirty="0">
                <a:latin typeface="+mn-lt"/>
                <a:cs typeface="Arial" charset="0"/>
              </a:rPr>
              <a:t>cómo se sienten con sus resultados;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s-CO" sz="1200" dirty="0">
                <a:latin typeface="+mn-lt"/>
                <a:cs typeface="Arial" charset="0"/>
              </a:rPr>
              <a:t>a los grupos que culminaron la tarea a tiempo, si creen que acertaron con la respuesta encontrada;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s-CO" sz="1200" dirty="0">
                <a:latin typeface="+mn-lt"/>
                <a:cs typeface="Arial" charset="0"/>
              </a:rPr>
              <a:t>a los grupos que acertaron la respuesta, por qué piensan que alcanzaron el éxito y cuáles fueron las causas de ello;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s-CO" sz="1200" dirty="0">
                <a:latin typeface="+mn-lt"/>
                <a:cs typeface="Arial" charset="0"/>
              </a:rPr>
              <a:t>a los grupos que no completaron la tarea o que se equivocaron, por qué piensan que no alcanzaron el éxito y cuáles fueron las causas de ello.</a:t>
            </a: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 </a:t>
            </a: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7.   Muestre la Hoja de Respuestas, que encuentra en el Anexo 2 y pida a los grupos que elaboren conclusiones, basándose en lo que han aprendido.</a:t>
            </a: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  <a:r>
              <a:rPr lang="es-CO" sz="1200" b="1" dirty="0">
                <a:latin typeface="+mn-lt"/>
                <a:cs typeface="Arial" charset="0"/>
              </a:rPr>
              <a:t>Reglas del juego</a:t>
            </a: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s-CO" sz="1200" b="1" dirty="0">
                <a:latin typeface="+mn-lt"/>
                <a:cs typeface="Arial" charset="0"/>
              </a:rPr>
              <a:t> </a:t>
            </a:r>
            <a:endParaRPr lang="es-CO" sz="12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1. Cada parte de la casa tiene un color diferente.</a:t>
            </a:r>
          </a:p>
          <a:p>
            <a:pPr algn="just"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2. Cada casa tiene 5 piezas: pared, ventana, puerta, techo y chimenea.</a:t>
            </a:r>
          </a:p>
          <a:p>
            <a:pPr algn="just"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3. Las reglas de abajo también deben ser respetada para poder armar las casas:</a:t>
            </a: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endParaRPr lang="es-CO" sz="1200" b="1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  <a:cs typeface="Arial" charset="0"/>
            </a:endParaRPr>
          </a:p>
          <a:p>
            <a:pPr algn="ctr" eaLnBrk="1" hangingPunct="1">
              <a:defRPr/>
            </a:pPr>
            <a:endParaRPr lang="es-CO" sz="1200" dirty="0">
              <a:latin typeface="+mj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j-lt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CuadroTexto">
            <a:extLst>
              <a:ext uri="{FF2B5EF4-FFF2-40B4-BE49-F238E27FC236}">
                <a16:creationId xmlns:a16="http://schemas.microsoft.com/office/drawing/2014/main" id="{BD6F07E1-AD4C-4451-BBE9-C826FCB94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0"/>
            <a:ext cx="2665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800">
                <a:solidFill>
                  <a:schemeClr val="bg1"/>
                </a:solidFill>
                <a:latin typeface="Arial" panose="020B0604020202020204" pitchFamily="34" charset="0"/>
              </a:rPr>
              <a:t>ASOCIATIVIDAD GANADERA</a:t>
            </a:r>
          </a:p>
        </p:txBody>
      </p:sp>
      <p:graphicFrame>
        <p:nvGraphicFramePr>
          <p:cNvPr id="4" name="3 Tabla">
            <a:extLst>
              <a:ext uri="{FF2B5EF4-FFF2-40B4-BE49-F238E27FC236}">
                <a16:creationId xmlns:a16="http://schemas.microsoft.com/office/drawing/2014/main" id="{9A14AC87-A427-4B41-B9A6-370BC9C3B80D}"/>
              </a:ext>
            </a:extLst>
          </p:cNvPr>
          <p:cNvGraphicFramePr>
            <a:graphicFrameLocks noGrp="1"/>
          </p:cNvGraphicFramePr>
          <p:nvPr/>
        </p:nvGraphicFramePr>
        <p:xfrm>
          <a:off x="733425" y="1042988"/>
          <a:ext cx="4941888" cy="655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0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0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5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La casa del medio tiene ventana rosada 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49" marR="568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La casa de chimenea blanca es vecina a la que tiene puerta rosada 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49" marR="5684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La casa de pared blanca tiene techo</a:t>
                      </a:r>
                      <a:endParaRPr lang="es-C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amarillo</a:t>
                      </a:r>
                      <a:endParaRPr lang="es-C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49" marR="568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La casa de pared amarilla, que también tiene chimenea azul, no tiene ventana</a:t>
                      </a:r>
                      <a:endParaRPr lang="es-C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blanca</a:t>
                      </a:r>
                      <a:endParaRPr lang="es-C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49" marR="5684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La casa de techo verde, tiene ventana</a:t>
                      </a:r>
                      <a:endParaRPr lang="es-C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blanca</a:t>
                      </a:r>
                      <a:endParaRPr lang="es-C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49" marR="568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La casa de chimenea verde tiene ventana rosada</a:t>
                      </a:r>
                      <a:endParaRPr lang="es-C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49" marR="5684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La primera casa tiene pared verde </a:t>
                      </a:r>
                      <a:endParaRPr lang="es-C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49" marR="568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La casa de chimenea verde tiene puerta azul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49" marR="5684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La casa de pared verde queda al lado de la casa de techo azul</a:t>
                      </a:r>
                      <a:endParaRPr lang="es-C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49" marR="568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La casa vecina a la de puerta verde tiene chimenea amarilla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49" marR="5684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2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La casa de techo rosado, la cual tiene ventana verde, queda a la izquierda de la que tiene techo verde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49" marR="568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La casa de pared azul cuya chimenea es rosada, tiene puerta amarilla</a:t>
                      </a:r>
                      <a:endParaRPr lang="es-C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49" marR="5684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9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La casa de pared rosada tiene ventana amarilla</a:t>
                      </a:r>
                      <a:endParaRPr lang="es-C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49" marR="568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La casa de techo blanco tiene chimenea amarilla</a:t>
                      </a:r>
                      <a:endParaRPr lang="es-C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 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49" marR="5684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461" name="Rectangle 1">
            <a:extLst>
              <a:ext uri="{FF2B5EF4-FFF2-40B4-BE49-F238E27FC236}">
                <a16:creationId xmlns:a16="http://schemas.microsoft.com/office/drawing/2014/main" id="{E19AB3BF-D825-476B-8CE9-445F34F25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291465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MX" altLang="es-MX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CuadroTexto">
            <a:extLst>
              <a:ext uri="{FF2B5EF4-FFF2-40B4-BE49-F238E27FC236}">
                <a16:creationId xmlns:a16="http://schemas.microsoft.com/office/drawing/2014/main" id="{2623CB8C-512D-48B2-99D9-307C5571D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0"/>
            <a:ext cx="2665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800">
                <a:solidFill>
                  <a:schemeClr val="bg1"/>
                </a:solidFill>
                <a:latin typeface="Arial" panose="020B0604020202020204" pitchFamily="34" charset="0"/>
              </a:rPr>
              <a:t>ASOCIATIVIDAD GANADERA</a:t>
            </a:r>
          </a:p>
        </p:txBody>
      </p:sp>
      <p:sp>
        <p:nvSpPr>
          <p:cNvPr id="20483" name="Rectangle 1">
            <a:extLst>
              <a:ext uri="{FF2B5EF4-FFF2-40B4-BE49-F238E27FC236}">
                <a16:creationId xmlns:a16="http://schemas.microsoft.com/office/drawing/2014/main" id="{098FF360-5D60-4949-9281-F8533383C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291465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MX" altLang="es-MX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1 Rectángulo">
            <a:extLst>
              <a:ext uri="{FF2B5EF4-FFF2-40B4-BE49-F238E27FC236}">
                <a16:creationId xmlns:a16="http://schemas.microsoft.com/office/drawing/2014/main" id="{5CB501A6-2047-49DA-8727-B5FD188981DD}"/>
              </a:ext>
            </a:extLst>
          </p:cNvPr>
          <p:cNvSpPr/>
          <p:nvPr/>
        </p:nvSpPr>
        <p:spPr>
          <a:xfrm>
            <a:off x="515938" y="6300788"/>
            <a:ext cx="5689600" cy="2030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CO" sz="1400" b="1" dirty="0">
                <a:latin typeface="+mn-lt"/>
                <a:cs typeface="Arial" charset="0"/>
              </a:rPr>
              <a:t>Anexo 2: Hoja de Respuestas</a:t>
            </a:r>
          </a:p>
          <a:p>
            <a:pPr algn="just" eaLnBrk="1" hangingPunct="1">
              <a:defRPr/>
            </a:pPr>
            <a:endParaRPr lang="es-CO" sz="14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400" dirty="0">
                <a:latin typeface="+mn-lt"/>
                <a:cs typeface="Arial" charset="0"/>
              </a:rPr>
              <a:t>a) La primera casa, aquella que tiene pared verde, techo blanco, puerta rosada y chime- nea amarilla.</a:t>
            </a:r>
          </a:p>
          <a:p>
            <a:pPr algn="just" eaLnBrk="1" hangingPunct="1">
              <a:defRPr/>
            </a:pPr>
            <a:endParaRPr lang="es-CO" sz="14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400" dirty="0">
                <a:latin typeface="+mn-lt"/>
                <a:cs typeface="Arial" charset="0"/>
              </a:rPr>
              <a:t>b) La cuarta casa que tiene pared amarilla, ventana verde, techo rosado, chimenea celes- te y puerta blanca.</a:t>
            </a:r>
          </a:p>
          <a:p>
            <a:pPr algn="just" eaLnBrk="1" hangingPunct="1">
              <a:defRPr/>
            </a:pPr>
            <a:endParaRPr lang="es-CO" sz="14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endParaRPr lang="es-CO" sz="1400" dirty="0">
              <a:latin typeface="+mn-lt"/>
              <a:cs typeface="Arial" charset="0"/>
            </a:endParaRPr>
          </a:p>
        </p:txBody>
      </p:sp>
      <p:pic>
        <p:nvPicPr>
          <p:cNvPr id="41986" name="Picture 2">
            <a:extLst>
              <a:ext uri="{FF2B5EF4-FFF2-40B4-BE49-F238E27FC236}">
                <a16:creationId xmlns:a16="http://schemas.microsoft.com/office/drawing/2014/main" id="{EB00E247-F2AC-47AB-8805-7F34ECFAB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03" y="1561722"/>
            <a:ext cx="413385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20 Rectángulo">
            <a:extLst>
              <a:ext uri="{FF2B5EF4-FFF2-40B4-BE49-F238E27FC236}">
                <a16:creationId xmlns:a16="http://schemas.microsoft.com/office/drawing/2014/main" id="{F2A686CF-0939-4D9C-9835-57E9CC9672D2}"/>
              </a:ext>
            </a:extLst>
          </p:cNvPr>
          <p:cNvSpPr/>
          <p:nvPr/>
        </p:nvSpPr>
        <p:spPr>
          <a:xfrm>
            <a:off x="1211263" y="3143250"/>
            <a:ext cx="3960812" cy="289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/>
          </a:p>
        </p:txBody>
      </p:sp>
      <p:sp>
        <p:nvSpPr>
          <p:cNvPr id="22" name="21 Rectángulo">
            <a:extLst>
              <a:ext uri="{FF2B5EF4-FFF2-40B4-BE49-F238E27FC236}">
                <a16:creationId xmlns:a16="http://schemas.microsoft.com/office/drawing/2014/main" id="{895978C7-A4FC-424C-8CC6-19F22E340227}"/>
              </a:ext>
            </a:extLst>
          </p:cNvPr>
          <p:cNvSpPr/>
          <p:nvPr/>
        </p:nvSpPr>
        <p:spPr>
          <a:xfrm>
            <a:off x="3932238" y="34925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/>
          </a:p>
        </p:txBody>
      </p:sp>
      <p:sp>
        <p:nvSpPr>
          <p:cNvPr id="24" name="23 Rectángulo">
            <a:extLst>
              <a:ext uri="{FF2B5EF4-FFF2-40B4-BE49-F238E27FC236}">
                <a16:creationId xmlns:a16="http://schemas.microsoft.com/office/drawing/2014/main" id="{5955E6C5-74E3-4CD4-9D74-881EEB4CF66D}"/>
              </a:ext>
            </a:extLst>
          </p:cNvPr>
          <p:cNvSpPr/>
          <p:nvPr/>
        </p:nvSpPr>
        <p:spPr>
          <a:xfrm>
            <a:off x="1916113" y="4592638"/>
            <a:ext cx="914400" cy="1427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/>
          </a:p>
        </p:txBody>
      </p:sp>
      <p:sp>
        <p:nvSpPr>
          <p:cNvPr id="25" name="24 Entrada manual">
            <a:extLst>
              <a:ext uri="{FF2B5EF4-FFF2-40B4-BE49-F238E27FC236}">
                <a16:creationId xmlns:a16="http://schemas.microsoft.com/office/drawing/2014/main" id="{D93F147A-6340-411D-83D1-3DC2B0856E87}"/>
              </a:ext>
            </a:extLst>
          </p:cNvPr>
          <p:cNvSpPr/>
          <p:nvPr/>
        </p:nvSpPr>
        <p:spPr>
          <a:xfrm rot="13555832">
            <a:off x="3932238" y="1527175"/>
            <a:ext cx="914400" cy="879475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/>
          </a:p>
        </p:txBody>
      </p:sp>
      <p:sp>
        <p:nvSpPr>
          <p:cNvPr id="27" name="26 CuadroTexto">
            <a:extLst>
              <a:ext uri="{FF2B5EF4-FFF2-40B4-BE49-F238E27FC236}">
                <a16:creationId xmlns:a16="http://schemas.microsoft.com/office/drawing/2014/main" id="{4429C04A-2845-4EAE-B4EC-AD5897A45DCA}"/>
              </a:ext>
            </a:extLst>
          </p:cNvPr>
          <p:cNvSpPr txBox="1"/>
          <p:nvPr/>
        </p:nvSpPr>
        <p:spPr>
          <a:xfrm>
            <a:off x="692150" y="971550"/>
            <a:ext cx="305593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CO" sz="1400" b="1" dirty="0">
                <a:latin typeface="+mn-lt"/>
                <a:cs typeface="Arial" charset="0"/>
              </a:rPr>
              <a:t>Anexo 1. Modelo de casa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CuadroTexto">
            <a:extLst>
              <a:ext uri="{FF2B5EF4-FFF2-40B4-BE49-F238E27FC236}">
                <a16:creationId xmlns:a16="http://schemas.microsoft.com/office/drawing/2014/main" id="{B94C14B5-DBC3-4C88-A3AE-0E0B753CA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0"/>
            <a:ext cx="2665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800">
                <a:solidFill>
                  <a:schemeClr val="bg1"/>
                </a:solidFill>
                <a:latin typeface="Arial" panose="020B0604020202020204" pitchFamily="34" charset="0"/>
              </a:rPr>
              <a:t>ASOCIATIVIDAD GANADERA</a:t>
            </a:r>
          </a:p>
        </p:txBody>
      </p:sp>
      <p:sp>
        <p:nvSpPr>
          <p:cNvPr id="3" name="2 CuadroTexto">
            <a:extLst>
              <a:ext uri="{FF2B5EF4-FFF2-40B4-BE49-F238E27FC236}">
                <a16:creationId xmlns:a16="http://schemas.microsoft.com/office/drawing/2014/main" id="{FEA57F02-793A-4E80-83F9-07C132B3FC59}"/>
              </a:ext>
            </a:extLst>
          </p:cNvPr>
          <p:cNvSpPr txBox="1"/>
          <p:nvPr/>
        </p:nvSpPr>
        <p:spPr>
          <a:xfrm>
            <a:off x="620713" y="1039813"/>
            <a:ext cx="5832475" cy="286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CO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Arial" charset="0"/>
              </a:rPr>
              <a:t>ACTIVIDAD 3. ORGANIZACIONES SOLIDARIAS.</a:t>
            </a:r>
          </a:p>
          <a:p>
            <a:pPr algn="just" eaLnBrk="1" hangingPunct="1">
              <a:defRPr/>
            </a:pPr>
            <a:r>
              <a:rPr lang="es-CO" sz="1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Arial" charset="0"/>
              </a:rPr>
              <a:t>Tiempo 2 horas.</a:t>
            </a:r>
          </a:p>
          <a:p>
            <a:pPr algn="just" eaLnBrk="1" hangingPunct="1">
              <a:defRPr/>
            </a:pPr>
            <a:endParaRPr lang="es-CO" b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r>
              <a:rPr lang="es-CO" dirty="0">
                <a:latin typeface="Arial" charset="0"/>
                <a:cs typeface="Arial" charset="0"/>
              </a:rPr>
              <a:t>La asociatividad genera formas organizativas.  Los seres humanos estamos inmersos en un conjunto de organizaciones; la familia, el estudio, el trabajo, el barrio, la vereda, el municipio, la ciudad…..</a:t>
            </a:r>
          </a:p>
          <a:p>
            <a:pPr algn="ctr" eaLnBrk="1" hangingPunct="1">
              <a:defRPr/>
            </a:pPr>
            <a:endParaRPr lang="es-CO" dirty="0"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s-CO" b="1" dirty="0">
                <a:latin typeface="+mn-lt"/>
                <a:cs typeface="Arial" charset="0"/>
              </a:rPr>
              <a:t>¿QUE SON ORGANIZACIONES?</a:t>
            </a:r>
          </a:p>
          <a:p>
            <a:pPr eaLnBrk="1" hangingPunct="1">
              <a:defRPr/>
            </a:pPr>
            <a:endParaRPr lang="es-CO" dirty="0">
              <a:latin typeface="Arial" charset="0"/>
              <a:cs typeface="Arial" charset="0"/>
            </a:endParaRPr>
          </a:p>
        </p:txBody>
      </p:sp>
      <p:sp>
        <p:nvSpPr>
          <p:cNvPr id="4" name="3 Rectángulo">
            <a:extLst>
              <a:ext uri="{FF2B5EF4-FFF2-40B4-BE49-F238E27FC236}">
                <a16:creationId xmlns:a16="http://schemas.microsoft.com/office/drawing/2014/main" id="{C8ECE34E-200C-4E7B-BDF7-A27A257C055B}"/>
              </a:ext>
            </a:extLst>
          </p:cNvPr>
          <p:cNvSpPr/>
          <p:nvPr/>
        </p:nvSpPr>
        <p:spPr>
          <a:xfrm>
            <a:off x="608013" y="3590925"/>
            <a:ext cx="5689600" cy="1584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CO" sz="1600" b="1" i="1" dirty="0"/>
              <a:t>Las organizaciones son un Grupo social compuesto por personas, recursos, procesos y conocimiento , que forman una estructura sistemática de relaciones de interacción, tendientes a lograr objetivos y metas</a:t>
            </a:r>
            <a:endParaRPr lang="es-CO" sz="1600" dirty="0"/>
          </a:p>
          <a:p>
            <a:pPr algn="ctr" eaLnBrk="1" hangingPunct="1">
              <a:defRPr/>
            </a:pPr>
            <a:endParaRPr lang="es-CO" dirty="0"/>
          </a:p>
        </p:txBody>
      </p:sp>
      <p:sp>
        <p:nvSpPr>
          <p:cNvPr id="5" name="4 CuadroTexto">
            <a:extLst>
              <a:ext uri="{FF2B5EF4-FFF2-40B4-BE49-F238E27FC236}">
                <a16:creationId xmlns:a16="http://schemas.microsoft.com/office/drawing/2014/main" id="{91667B96-67F1-40D2-A3D0-CAE9CFF17687}"/>
              </a:ext>
            </a:extLst>
          </p:cNvPr>
          <p:cNvSpPr txBox="1"/>
          <p:nvPr/>
        </p:nvSpPr>
        <p:spPr>
          <a:xfrm>
            <a:off x="620713" y="5175250"/>
            <a:ext cx="5688012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CO" sz="1400" b="1" dirty="0">
                <a:latin typeface="+mn-lt"/>
                <a:cs typeface="Arial" charset="0"/>
              </a:rPr>
              <a:t>Estos han sido los cambios que se han presentado  durante el paso del tiempo en las organizaciones: </a:t>
            </a:r>
          </a:p>
        </p:txBody>
      </p:sp>
      <p:sp>
        <p:nvSpPr>
          <p:cNvPr id="6" name="5 Rectángulo">
            <a:extLst>
              <a:ext uri="{FF2B5EF4-FFF2-40B4-BE49-F238E27FC236}">
                <a16:creationId xmlns:a16="http://schemas.microsoft.com/office/drawing/2014/main" id="{D5A3AB57-F414-4103-BA53-A7266A432394}"/>
              </a:ext>
            </a:extLst>
          </p:cNvPr>
          <p:cNvSpPr/>
          <p:nvPr/>
        </p:nvSpPr>
        <p:spPr>
          <a:xfrm>
            <a:off x="430213" y="5697538"/>
            <a:ext cx="5975350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es-CO" sz="1200" b="1" i="1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s-CO" sz="1200" b="1" i="1" dirty="0">
                <a:latin typeface="+mn-lt"/>
                <a:cs typeface="Arial" charset="0"/>
              </a:rPr>
              <a:t>En  la época antigua: </a:t>
            </a:r>
            <a:r>
              <a:rPr lang="es-CO" sz="1200" i="1" dirty="0">
                <a:latin typeface="+mn-lt"/>
                <a:cs typeface="Arial" charset="0"/>
              </a:rPr>
              <a:t>Grupos pequeños independientes</a:t>
            </a: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eaLnBrk="1" hangingPunct="1">
              <a:defRPr/>
            </a:pPr>
            <a:r>
              <a:rPr lang="es-CO" sz="1200" b="1" i="1" dirty="0">
                <a:latin typeface="+mn-lt"/>
                <a:cs typeface="Arial" charset="0"/>
              </a:rPr>
              <a:t>En la edad de la Agricultura: </a:t>
            </a:r>
            <a:r>
              <a:rPr lang="es-CO" sz="1200" i="1" dirty="0">
                <a:latin typeface="+mn-lt"/>
                <a:cs typeface="Arial" charset="0"/>
              </a:rPr>
              <a:t>Grupos pequeños con jerarquía</a:t>
            </a: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s-CO" sz="1200" b="1" i="1" dirty="0">
                <a:latin typeface="+mn-lt"/>
                <a:cs typeface="Arial" charset="0"/>
              </a:rPr>
              <a:t>En la edad Industrial: </a:t>
            </a:r>
            <a:r>
              <a:rPr lang="es-CO" sz="1200" i="1" dirty="0">
                <a:latin typeface="+mn-lt"/>
                <a:cs typeface="Arial" charset="0"/>
              </a:rPr>
              <a:t>La pirámide</a:t>
            </a: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s-CO" sz="1200" b="1" i="1" dirty="0">
                <a:latin typeface="+mn-lt"/>
                <a:cs typeface="Arial" charset="0"/>
              </a:rPr>
              <a:t>En la época actual: </a:t>
            </a:r>
            <a:r>
              <a:rPr lang="es-CO" sz="1200" i="1" dirty="0">
                <a:latin typeface="+mn-lt"/>
                <a:cs typeface="Arial" charset="0"/>
              </a:rPr>
              <a:t>La red</a:t>
            </a:r>
            <a:endParaRPr lang="es-CO" sz="1200" dirty="0">
              <a:latin typeface="+mn-lt"/>
              <a:cs typeface="Arial" charset="0"/>
            </a:endParaRPr>
          </a:p>
        </p:txBody>
      </p:sp>
      <p:pic>
        <p:nvPicPr>
          <p:cNvPr id="22535" name="Picture 4">
            <a:extLst>
              <a:ext uri="{FF2B5EF4-FFF2-40B4-BE49-F238E27FC236}">
                <a16:creationId xmlns:a16="http://schemas.microsoft.com/office/drawing/2014/main" id="{73A52861-E4E3-430B-B386-9851040F4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38" y="5697538"/>
            <a:ext cx="7921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6" name="Picture 5">
            <a:extLst>
              <a:ext uri="{FF2B5EF4-FFF2-40B4-BE49-F238E27FC236}">
                <a16:creationId xmlns:a16="http://schemas.microsoft.com/office/drawing/2014/main" id="{EAC7ABCD-095C-435D-8FFC-81EDD7846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075" y="6556375"/>
            <a:ext cx="847725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7" name="Picture 6">
            <a:extLst>
              <a:ext uri="{FF2B5EF4-FFF2-40B4-BE49-F238E27FC236}">
                <a16:creationId xmlns:a16="http://schemas.microsoft.com/office/drawing/2014/main" id="{EFD1A284-F790-4368-AF61-CE266D368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7164388"/>
            <a:ext cx="757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8" name="Picture 7">
            <a:extLst>
              <a:ext uri="{FF2B5EF4-FFF2-40B4-BE49-F238E27FC236}">
                <a16:creationId xmlns:a16="http://schemas.microsoft.com/office/drawing/2014/main" id="{C0CC3269-448F-4A8A-A6A9-E0FDBE272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7961313"/>
            <a:ext cx="7572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CuadroTexto">
            <a:extLst>
              <a:ext uri="{FF2B5EF4-FFF2-40B4-BE49-F238E27FC236}">
                <a16:creationId xmlns:a16="http://schemas.microsoft.com/office/drawing/2014/main" id="{953CE6B0-0AEE-4B70-94EB-140AD90B2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0"/>
            <a:ext cx="2665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800">
                <a:solidFill>
                  <a:schemeClr val="bg1"/>
                </a:solidFill>
                <a:latin typeface="Arial" panose="020B0604020202020204" pitchFamily="34" charset="0"/>
              </a:rPr>
              <a:t>ASOCIATIVIDAD GANADERA</a:t>
            </a:r>
          </a:p>
        </p:txBody>
      </p:sp>
      <p:sp>
        <p:nvSpPr>
          <p:cNvPr id="3" name="2 CuadroTexto">
            <a:extLst>
              <a:ext uri="{FF2B5EF4-FFF2-40B4-BE49-F238E27FC236}">
                <a16:creationId xmlns:a16="http://schemas.microsoft.com/office/drawing/2014/main" id="{0D30DF0D-1490-40CA-8B40-642BE139365F}"/>
              </a:ext>
            </a:extLst>
          </p:cNvPr>
          <p:cNvSpPr txBox="1"/>
          <p:nvPr/>
        </p:nvSpPr>
        <p:spPr>
          <a:xfrm>
            <a:off x="404813" y="1042988"/>
            <a:ext cx="5761037" cy="591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CO" sz="1600" b="1" dirty="0">
                <a:latin typeface="+mn-lt"/>
                <a:cs typeface="Arial" charset="0"/>
              </a:rPr>
              <a:t>EL SECTOR SOLIDARIO </a:t>
            </a:r>
          </a:p>
          <a:p>
            <a:pPr algn="ctr" eaLnBrk="1" hangingPunct="1">
              <a:defRPr/>
            </a:pPr>
            <a:endParaRPr lang="es-CO" sz="1600" b="1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s-CO" sz="1600" b="1" dirty="0">
                <a:latin typeface="+mn-lt"/>
                <a:cs typeface="Arial" charset="0"/>
              </a:rPr>
              <a:t>Asociaciones Solidarias</a:t>
            </a:r>
          </a:p>
          <a:p>
            <a:pPr algn="just" eaLnBrk="1" hangingPunct="1">
              <a:defRPr/>
            </a:pPr>
            <a:endParaRPr lang="es-CO" sz="14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400" dirty="0">
                <a:latin typeface="+mn-lt"/>
                <a:cs typeface="Arial" charset="0"/>
              </a:rPr>
              <a:t>Son entidades sin ánimo de lucro, que empleando bienes y servicios privados	y gubernamentales, construyen y prestan bienes y servicios para el beneficio social.</a:t>
            </a:r>
          </a:p>
          <a:p>
            <a:pPr eaLnBrk="1" hangingPunct="1">
              <a:defRPr/>
            </a:pPr>
            <a:r>
              <a:rPr lang="es-CO" dirty="0">
                <a:latin typeface="Arial" charset="0"/>
                <a:cs typeface="Arial" charset="0"/>
              </a:rPr>
              <a:t> </a:t>
            </a:r>
          </a:p>
          <a:p>
            <a:pPr algn="just" eaLnBrk="1" hangingPunct="1">
              <a:defRPr/>
            </a:pPr>
            <a:r>
              <a:rPr lang="es-CO" sz="1400" dirty="0">
                <a:latin typeface="+mn-lt"/>
                <a:cs typeface="Arial" charset="0"/>
              </a:rPr>
              <a:t>Su característica común es que la finalidad de su constitución es ejercer la solidaridad principalmente de adentro hacia afuera, dirigiendo su accionar hacia terceros, comunidades y la sociedad en general.</a:t>
            </a:r>
          </a:p>
          <a:p>
            <a:pPr algn="just" eaLnBrk="1" hangingPunct="1">
              <a:defRPr/>
            </a:pPr>
            <a:endParaRPr lang="es-CO" sz="14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400" dirty="0">
                <a:latin typeface="+mn-lt"/>
                <a:cs typeface="Arial" charset="0"/>
              </a:rPr>
              <a:t>Las asociaciones solidarias se conforman por un grupo de personas que comparten un interés común</a:t>
            </a:r>
          </a:p>
          <a:p>
            <a:pPr algn="just" eaLnBrk="1" hangingPunct="1">
              <a:defRPr/>
            </a:pPr>
            <a:endParaRPr lang="es-CO" sz="14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400" b="1" dirty="0">
                <a:latin typeface="+mn-lt"/>
                <a:cs typeface="Arial" charset="0"/>
              </a:rPr>
              <a:t>Características:</a:t>
            </a:r>
            <a:endParaRPr lang="es-CO" sz="14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400" dirty="0">
                <a:latin typeface="+mn-lt"/>
                <a:cs typeface="Arial" charset="0"/>
              </a:rPr>
              <a:t> </a:t>
            </a:r>
          </a:p>
          <a:p>
            <a:pPr marL="285750" indent="-285750" algn="just" eaLnBrk="1" hangingPunct="1">
              <a:buFont typeface="Wingdings" pitchFamily="2" charset="2"/>
              <a:buChar char="ü"/>
              <a:defRPr/>
            </a:pPr>
            <a:r>
              <a:rPr lang="es-CO" sz="1400" dirty="0">
                <a:latin typeface="+mn-lt"/>
                <a:cs typeface="Arial" charset="0"/>
              </a:rPr>
              <a:t>Libre adhesión.</a:t>
            </a:r>
          </a:p>
          <a:p>
            <a:pPr marL="285750" indent="-285750" algn="just" eaLnBrk="1" hangingPunct="1">
              <a:buFont typeface="Wingdings" pitchFamily="2" charset="2"/>
              <a:buChar char="ü"/>
              <a:defRPr/>
            </a:pPr>
            <a:r>
              <a:rPr lang="es-CO" sz="1400" dirty="0">
                <a:latin typeface="+mn-lt"/>
                <a:cs typeface="Arial" charset="0"/>
              </a:rPr>
              <a:t>Sin número mínimo o máximo de afiliados </a:t>
            </a:r>
          </a:p>
          <a:p>
            <a:pPr marL="285750" indent="-285750" algn="just" eaLnBrk="1" hangingPunct="1">
              <a:buFont typeface="Wingdings" pitchFamily="2" charset="2"/>
              <a:buChar char="ü"/>
              <a:defRPr/>
            </a:pPr>
            <a:r>
              <a:rPr lang="es-CO" sz="1400" dirty="0">
                <a:latin typeface="+mn-lt"/>
                <a:cs typeface="Arial" charset="0"/>
              </a:rPr>
              <a:t>Se consideran Asociaciones Solidarias en la medida que enfoquen sus acciones y esfuerzos hacia afuera, más que hacia adentro.</a:t>
            </a:r>
          </a:p>
          <a:p>
            <a:pPr marL="285750" indent="-285750" algn="just" eaLnBrk="1" hangingPunct="1">
              <a:buFont typeface="Wingdings" pitchFamily="2" charset="2"/>
              <a:buChar char="ü"/>
              <a:defRPr/>
            </a:pPr>
            <a:r>
              <a:rPr lang="es-CO" sz="1400" dirty="0">
                <a:latin typeface="+mn-lt"/>
                <a:cs typeface="Arial" charset="0"/>
              </a:rPr>
              <a:t>Se regulan plenamente por sus estatutos.</a:t>
            </a:r>
          </a:p>
          <a:p>
            <a:pPr marL="285750" indent="-285750" algn="just" eaLnBrk="1" hangingPunct="1">
              <a:buFont typeface="Wingdings" pitchFamily="2" charset="2"/>
              <a:buChar char="ü"/>
              <a:defRPr/>
            </a:pPr>
            <a:endParaRPr lang="es-CO" sz="14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CuadroTexto">
            <a:extLst>
              <a:ext uri="{FF2B5EF4-FFF2-40B4-BE49-F238E27FC236}">
                <a16:creationId xmlns:a16="http://schemas.microsoft.com/office/drawing/2014/main" id="{45DDAF7B-4B69-417F-AD2E-4CE88BE90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0"/>
            <a:ext cx="2665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800">
                <a:solidFill>
                  <a:schemeClr val="bg1"/>
                </a:solidFill>
                <a:latin typeface="Arial" panose="020B0604020202020204" pitchFamily="34" charset="0"/>
              </a:rPr>
              <a:t>ASOCIATIVIDAD GANADERA</a:t>
            </a:r>
          </a:p>
        </p:txBody>
      </p:sp>
      <p:sp>
        <p:nvSpPr>
          <p:cNvPr id="3" name="2 CuadroTexto">
            <a:extLst>
              <a:ext uri="{FF2B5EF4-FFF2-40B4-BE49-F238E27FC236}">
                <a16:creationId xmlns:a16="http://schemas.microsoft.com/office/drawing/2014/main" id="{1D8084B6-FB64-4DAE-8C2C-7C3716A5B7E0}"/>
              </a:ext>
            </a:extLst>
          </p:cNvPr>
          <p:cNvSpPr txBox="1"/>
          <p:nvPr/>
        </p:nvSpPr>
        <p:spPr>
          <a:xfrm>
            <a:off x="404813" y="1042988"/>
            <a:ext cx="5761037" cy="8402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es-CO" sz="1400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s-CO" sz="1600" b="1" dirty="0">
                <a:latin typeface="+mn-lt"/>
                <a:cs typeface="Arial" charset="0"/>
              </a:rPr>
              <a:t>Normatividad </a:t>
            </a:r>
          </a:p>
          <a:p>
            <a:pPr algn="ctr" eaLnBrk="1" hangingPunct="1">
              <a:defRPr/>
            </a:pPr>
            <a:endParaRPr lang="es-CO" sz="1600" b="1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400" dirty="0">
                <a:latin typeface="+mn-lt"/>
                <a:cs typeface="Arial" charset="0"/>
              </a:rPr>
              <a:t>Esta se encuentra basada en la Constitución Política de Colombia desde su primer artículo.</a:t>
            </a:r>
          </a:p>
          <a:p>
            <a:pPr algn="just" eaLnBrk="1" hangingPunct="1">
              <a:defRPr/>
            </a:pPr>
            <a:endParaRPr lang="es-CO" sz="1400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s-CO" sz="1400" b="1" i="1" dirty="0">
                <a:latin typeface="+mn-lt"/>
                <a:cs typeface="Arial" charset="0"/>
              </a:rPr>
              <a:t>“Colombia es un Estado social de derecho, organizado en forma de República unitaria, descentralizada, con autonomía de sus entidades territoriales, democrática, participativa y</a:t>
            </a:r>
            <a:endParaRPr lang="es-CO" sz="1400" b="1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s-CO" sz="1400" b="1" i="1" dirty="0">
                <a:latin typeface="+mn-lt"/>
                <a:cs typeface="Arial" charset="0"/>
              </a:rPr>
              <a:t>pluralista, fundada en el respeto de la dignidad humana, en el trabajo y la solidaridad de las</a:t>
            </a:r>
            <a:endParaRPr lang="es-CO" sz="1400" b="1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s-CO" sz="1400" b="1" i="1" dirty="0">
                <a:latin typeface="+mn-lt"/>
                <a:cs typeface="Arial" charset="0"/>
              </a:rPr>
              <a:t>personas que la integran y en la prevalencia del</a:t>
            </a:r>
            <a:endParaRPr lang="es-CO" sz="1400" b="1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s-CO" sz="1400" b="1" i="1" dirty="0">
                <a:latin typeface="+mn-lt"/>
                <a:cs typeface="Arial" charset="0"/>
              </a:rPr>
              <a:t>interés general”</a:t>
            </a:r>
          </a:p>
          <a:p>
            <a:pPr algn="ctr" eaLnBrk="1" hangingPunct="1">
              <a:defRPr/>
            </a:pPr>
            <a:endParaRPr lang="es-CO" sz="1400" b="1" i="1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400" dirty="0">
                <a:latin typeface="+mn-lt"/>
                <a:cs typeface="Arial" charset="0"/>
              </a:rPr>
              <a:t>Al igual que en los artículos siguientes:</a:t>
            </a:r>
          </a:p>
          <a:p>
            <a:pPr algn="just" eaLnBrk="1" hangingPunct="1">
              <a:defRPr/>
            </a:pPr>
            <a:endParaRPr lang="es-CO" sz="14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200" b="1" i="1" dirty="0">
                <a:latin typeface="+mn-lt"/>
                <a:cs typeface="Arial" charset="0"/>
              </a:rPr>
              <a:t>ARTICULO 38</a:t>
            </a:r>
            <a:r>
              <a:rPr lang="es-CO" sz="1200" i="1" dirty="0">
                <a:latin typeface="+mn-lt"/>
                <a:cs typeface="Arial" charset="0"/>
              </a:rPr>
              <a:t>. Se garantiza el derecho de libre asociación para el desarrollo de las distintas actividades que las personas realizan en sociedad.</a:t>
            </a:r>
            <a:endParaRPr lang="es-CO" sz="12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 </a:t>
            </a:r>
          </a:p>
          <a:p>
            <a:pPr algn="just" eaLnBrk="1" hangingPunct="1">
              <a:defRPr/>
            </a:pPr>
            <a:r>
              <a:rPr lang="es-CO" sz="1200" b="1" i="1" dirty="0">
                <a:latin typeface="+mn-lt"/>
                <a:cs typeface="Arial" charset="0"/>
              </a:rPr>
              <a:t>ARTICULO	48 y 49</a:t>
            </a:r>
            <a:r>
              <a:rPr lang="es-CO" sz="1200" i="1" dirty="0">
                <a:latin typeface="+mn-lt"/>
                <a:cs typeface="Arial" charset="0"/>
              </a:rPr>
              <a:t>: al dictaminar sobre los servicios públicos proporcionados por el Estado, orienta prestarlos “en sujeción a los principios de eficiencia, universalidad y solidaridad </a:t>
            </a:r>
            <a:r>
              <a:rPr lang="es-CO" sz="1200" b="1" i="1" dirty="0">
                <a:latin typeface="+mn-lt"/>
                <a:cs typeface="Arial" charset="0"/>
              </a:rPr>
              <a:t>“</a:t>
            </a: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eaLnBrk="1" hangingPunct="1">
              <a:defRPr/>
            </a:pPr>
            <a:r>
              <a:rPr lang="es-CO" sz="1200" b="1" i="1" dirty="0">
                <a:latin typeface="+mn-lt"/>
                <a:cs typeface="Arial" charset="0"/>
              </a:rPr>
              <a:t>ARTÍCULO	58</a:t>
            </a:r>
            <a:r>
              <a:rPr lang="es-CO" sz="1200" i="1" dirty="0">
                <a:latin typeface="+mn-lt"/>
                <a:cs typeface="Arial" charset="0"/>
              </a:rPr>
              <a:t>.“....El Estado protegerá y promoverá las formas asociativas y solidarias de propiedad....”.</a:t>
            </a: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eaLnBrk="1" hangingPunct="1">
              <a:defRPr/>
            </a:pPr>
            <a:r>
              <a:rPr lang="es-CO" sz="1200" b="1" i="1" dirty="0">
                <a:latin typeface="+mn-lt"/>
                <a:cs typeface="Arial" charset="0"/>
              </a:rPr>
              <a:t>ARTÍCULO	60. </a:t>
            </a:r>
            <a:r>
              <a:rPr lang="es-CO" sz="1200" i="1" dirty="0">
                <a:latin typeface="+mn-lt"/>
                <a:cs typeface="Arial" charset="0"/>
              </a:rPr>
              <a:t>“El Estado promoverá, de acuerdo con la ley,	el acceso a la propiedad..., a las organizaciones solidarias....”</a:t>
            </a: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eaLnBrk="1" hangingPunct="1">
              <a:defRPr/>
            </a:pPr>
            <a:r>
              <a:rPr lang="es-CO" sz="1200" b="1" i="1" dirty="0">
                <a:latin typeface="+mn-lt"/>
                <a:cs typeface="Arial" charset="0"/>
              </a:rPr>
              <a:t>ARTÍCULO	64. </a:t>
            </a:r>
            <a:r>
              <a:rPr lang="es-CO" sz="1200" i="1" dirty="0">
                <a:latin typeface="+mn-lt"/>
                <a:cs typeface="Arial" charset="0"/>
              </a:rPr>
              <a:t>“Es deber del Estado	promover el	acceso progresivo, a la propiedad de la tierra de los trabajadores agrarios, en forma individual o asociativa…”.</a:t>
            </a:r>
            <a:endParaRPr lang="es-CO" sz="12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endParaRPr lang="es-CO" sz="14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endParaRPr lang="es-CO" sz="1400" dirty="0">
              <a:latin typeface="+mn-lt"/>
              <a:cs typeface="Arial" charset="0"/>
            </a:endParaRPr>
          </a:p>
          <a:p>
            <a:pPr marL="285750" indent="-285750" algn="just" eaLnBrk="1" hangingPunct="1">
              <a:buFont typeface="Wingdings" pitchFamily="2" charset="2"/>
              <a:buChar char="ü"/>
              <a:defRPr/>
            </a:pPr>
            <a:endParaRPr lang="es-CO" sz="14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CuadroTexto">
            <a:extLst>
              <a:ext uri="{FF2B5EF4-FFF2-40B4-BE49-F238E27FC236}">
                <a16:creationId xmlns:a16="http://schemas.microsoft.com/office/drawing/2014/main" id="{F602A398-9C88-47F9-A011-754B3A061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0"/>
            <a:ext cx="2665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800">
                <a:solidFill>
                  <a:schemeClr val="bg1"/>
                </a:solidFill>
                <a:latin typeface="Arial" panose="020B0604020202020204" pitchFamily="34" charset="0"/>
              </a:rPr>
              <a:t>ASOCIATIVIDAD GANADERA</a:t>
            </a:r>
          </a:p>
        </p:txBody>
      </p:sp>
      <p:sp>
        <p:nvSpPr>
          <p:cNvPr id="3" name="2 CuadroTexto">
            <a:extLst>
              <a:ext uri="{FF2B5EF4-FFF2-40B4-BE49-F238E27FC236}">
                <a16:creationId xmlns:a16="http://schemas.microsoft.com/office/drawing/2014/main" id="{8F42DDE2-8352-4D6F-B29B-FA4655FE4D26}"/>
              </a:ext>
            </a:extLst>
          </p:cNvPr>
          <p:cNvSpPr txBox="1"/>
          <p:nvPr/>
        </p:nvSpPr>
        <p:spPr>
          <a:xfrm>
            <a:off x="404813" y="1042988"/>
            <a:ext cx="5761037" cy="7818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es-CO" sz="14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200" b="1" i="1" dirty="0">
                <a:latin typeface="Arial" charset="0"/>
                <a:cs typeface="Arial" charset="0"/>
              </a:rPr>
              <a:t>ARTICULO 68</a:t>
            </a:r>
            <a:r>
              <a:rPr lang="es-CO" sz="1200" i="1" dirty="0">
                <a:latin typeface="Arial" charset="0"/>
                <a:cs typeface="Arial" charset="0"/>
              </a:rPr>
              <a:t>. El Estado contribuirá a la organización, promoción y capacitación de las asociaciones profesionales,  cívicas, sindicales, comunitarias, juveniles, benéficas o de utilidad común no gubernamentales, sin detrimento de su autonomía con el objeto de que constituyan mecanismos democráticos de representación en las diferentes instancias de  participación,  concertación, control y vigilancia de la gestión pública que se establezcan.</a:t>
            </a:r>
            <a:endParaRPr lang="es-CO" sz="1200" dirty="0">
              <a:latin typeface="Arial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 </a:t>
            </a:r>
          </a:p>
          <a:p>
            <a:pPr algn="just" eaLnBrk="1" hangingPunct="1">
              <a:defRPr/>
            </a:pPr>
            <a:r>
              <a:rPr lang="es-CO" sz="1200" b="1" dirty="0">
                <a:latin typeface="Arial" charset="0"/>
                <a:cs typeface="Arial" charset="0"/>
              </a:rPr>
              <a:t> </a:t>
            </a:r>
            <a:r>
              <a:rPr lang="es-CO" sz="1200" b="1" i="1" dirty="0">
                <a:latin typeface="Arial" charset="0"/>
                <a:cs typeface="Arial" charset="0"/>
              </a:rPr>
              <a:t>ARTÍCULO 95</a:t>
            </a:r>
            <a:r>
              <a:rPr lang="es-CO" sz="1200" i="1" dirty="0">
                <a:latin typeface="Arial" charset="0"/>
                <a:cs typeface="Arial" charset="0"/>
              </a:rPr>
              <a:t>. “....son deberes de la persona y del ciudadano obrar conforme al principio de solidaridad social.....”</a:t>
            </a:r>
            <a:endParaRPr lang="es-CO" sz="1200" dirty="0">
              <a:latin typeface="Arial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 </a:t>
            </a:r>
          </a:p>
          <a:p>
            <a:pPr algn="just"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 </a:t>
            </a:r>
            <a:r>
              <a:rPr lang="es-CO" sz="1200" b="1" i="1" dirty="0">
                <a:latin typeface="Arial" charset="0"/>
                <a:cs typeface="Arial" charset="0"/>
              </a:rPr>
              <a:t>ARTÍCULO 333</a:t>
            </a:r>
            <a:r>
              <a:rPr lang="es-CO" sz="1200" i="1" dirty="0">
                <a:latin typeface="Arial" charset="0"/>
                <a:cs typeface="Arial" charset="0"/>
              </a:rPr>
              <a:t>. “... la empresa, como base del desarrollo, tiene una función social que implica obligaciones. El Estado  fortalecerá las organizaciones solidarias y estimulará el desarrollo empresarial.....”</a:t>
            </a:r>
          </a:p>
          <a:p>
            <a:pPr algn="just" eaLnBrk="1" hangingPunct="1">
              <a:defRPr/>
            </a:pPr>
            <a:endParaRPr lang="es-CO" sz="1200" i="1" dirty="0">
              <a:latin typeface="Arial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Trabajo de cierre.</a:t>
            </a:r>
          </a:p>
          <a:p>
            <a:pPr algn="just" eaLnBrk="1" hangingPunct="1"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Empezar la actividad realizando la siguiente reflexión: existen diversas maneras de aprender; una de estas formas es a través del análisis de casos, como poder recoger de la experiencia en estos procesos asociativos que pueden darnos elementos para fortalecer y replicar en otros espacios.</a:t>
            </a:r>
          </a:p>
          <a:p>
            <a:pPr algn="just" eaLnBrk="1" hangingPunct="1"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marL="228600" indent="-228600" algn="just" eaLnBrk="1" hangingPunct="1">
              <a:buFont typeface="+mj-lt"/>
              <a:buAutoNum type="arabicPeriod"/>
              <a:defRPr/>
            </a:pPr>
            <a:r>
              <a:rPr lang="es-CO" sz="1200" dirty="0">
                <a:latin typeface="Arial" charset="0"/>
                <a:cs typeface="Arial" charset="0"/>
              </a:rPr>
              <a:t>Forme grupos de 4 o 5 personas y pida que elijan su moderador.</a:t>
            </a:r>
          </a:p>
          <a:p>
            <a:pPr marL="228600" indent="-228600" algn="just" eaLnBrk="1" hangingPunct="1">
              <a:buFont typeface="+mj-lt"/>
              <a:buAutoNum type="arabicPeriod"/>
              <a:defRPr/>
            </a:pPr>
            <a:r>
              <a:rPr lang="es-CO" sz="1200" dirty="0">
                <a:latin typeface="Arial" charset="0"/>
                <a:cs typeface="Arial" charset="0"/>
              </a:rPr>
              <a:t>Distribuya las hojas con las siguientes preguntas:</a:t>
            </a:r>
          </a:p>
          <a:p>
            <a:pPr algn="just"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                                                                                                                                                                                                                                                                         ¿Cuáles son los principales problemas que enfrentan los productores ganaderos de este municipio?</a:t>
            </a:r>
          </a:p>
          <a:p>
            <a:pPr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¿Por qué se organizaron?                                                                                                                                                                                                                                                                          ¿Qué resultados han obtenido al organizarse?                                                                                                                                                                                                                                                                            ¿Cuál creen ustedes que puede ser  el aporte del enfoque solidario al fortalecimiento de su asociación?</a:t>
            </a:r>
          </a:p>
          <a:p>
            <a:pPr eaLnBrk="1" hangingPunct="1"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3. Facilitar un debate en plenario para que los representantes de los grupos presenten sus resultados. De manera colaborativa, sintetice las ideas principales y elabore conclusiones. </a:t>
            </a:r>
          </a:p>
          <a:p>
            <a:pPr eaLnBrk="1" hangingPunct="1"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4. Pedir a los grupos que presenten en plenaria los casos más significativos, poniendo en evidencia las similitudes y diferencias detectadas.</a:t>
            </a:r>
          </a:p>
          <a:p>
            <a:pPr algn="just" eaLnBrk="1" hangingPunct="1"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s-CO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CuadroTexto">
            <a:extLst>
              <a:ext uri="{FF2B5EF4-FFF2-40B4-BE49-F238E27FC236}">
                <a16:creationId xmlns:a16="http://schemas.microsoft.com/office/drawing/2014/main" id="{9B71B580-259E-4541-85FA-80E5A1715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179388"/>
            <a:ext cx="26654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800">
                <a:solidFill>
                  <a:schemeClr val="bg1"/>
                </a:solidFill>
                <a:latin typeface="Arial" panose="020B0604020202020204" pitchFamily="34" charset="0"/>
              </a:rPr>
              <a:t>Marco General de la Economía Solidaria</a:t>
            </a:r>
          </a:p>
        </p:txBody>
      </p:sp>
      <p:sp>
        <p:nvSpPr>
          <p:cNvPr id="3" name="2 Rectángulo">
            <a:extLst>
              <a:ext uri="{FF2B5EF4-FFF2-40B4-BE49-F238E27FC236}">
                <a16:creationId xmlns:a16="http://schemas.microsoft.com/office/drawing/2014/main" id="{7C7C4445-361C-4715-A786-99863127F8C5}"/>
              </a:ext>
            </a:extLst>
          </p:cNvPr>
          <p:cNvSpPr/>
          <p:nvPr/>
        </p:nvSpPr>
        <p:spPr>
          <a:xfrm>
            <a:off x="1855492" y="1115616"/>
            <a:ext cx="314701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BIBLIOGRAFÍA</a:t>
            </a:r>
          </a:p>
        </p:txBody>
      </p:sp>
      <p:sp>
        <p:nvSpPr>
          <p:cNvPr id="5" name="4 CuadroTexto">
            <a:extLst>
              <a:ext uri="{FF2B5EF4-FFF2-40B4-BE49-F238E27FC236}">
                <a16:creationId xmlns:a16="http://schemas.microsoft.com/office/drawing/2014/main" id="{81A211DF-548C-41E9-92E5-DA422E2ED02C}"/>
              </a:ext>
            </a:extLst>
          </p:cNvPr>
          <p:cNvSpPr txBox="1"/>
          <p:nvPr/>
        </p:nvSpPr>
        <p:spPr>
          <a:xfrm>
            <a:off x="428625" y="2286000"/>
            <a:ext cx="6072188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s-CO" dirty="0">
                <a:latin typeface="+mj-lt"/>
                <a:cs typeface="Arial" charset="0"/>
              </a:rPr>
              <a:t>Constitución Política de Colombia.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s-CO" dirty="0">
                <a:latin typeface="+mj-lt"/>
                <a:cs typeface="Arial" charset="0"/>
              </a:rPr>
              <a:t>Juegos de Asociatividad, Solidaridad y Cooperación. 2008.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s-CO" dirty="0">
                <a:latin typeface="+mj-lt"/>
                <a:cs typeface="Arial" charset="0"/>
              </a:rPr>
              <a:t>Economía Solidaria. Mario Arango. Medellín.2000.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s-CO" dirty="0">
                <a:latin typeface="+mj-lt"/>
                <a:cs typeface="Arial" charset="0"/>
              </a:rPr>
              <a:t>El desarrollo a escala humana. </a:t>
            </a:r>
            <a:r>
              <a:rPr lang="es-CO" dirty="0" err="1">
                <a:latin typeface="+mj-lt"/>
                <a:cs typeface="Arial" charset="0"/>
              </a:rPr>
              <a:t>Manfref</a:t>
            </a:r>
            <a:r>
              <a:rPr lang="es-CO" dirty="0">
                <a:latin typeface="+mj-lt"/>
                <a:cs typeface="Arial" charset="0"/>
              </a:rPr>
              <a:t> Max </a:t>
            </a:r>
            <a:r>
              <a:rPr lang="es-CO" dirty="0" err="1">
                <a:latin typeface="+mj-lt"/>
                <a:cs typeface="Arial" charset="0"/>
              </a:rPr>
              <a:t>Neef</a:t>
            </a:r>
            <a:r>
              <a:rPr lang="es-CO" dirty="0">
                <a:latin typeface="+mj-lt"/>
                <a:cs typeface="Arial" charset="0"/>
              </a:rPr>
              <a:t>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s-CO" dirty="0">
                <a:latin typeface="+mj-lt"/>
                <a:cs typeface="Arial" charset="0"/>
              </a:rPr>
              <a:t>Las formas Asociativas Solidarias; una alternativa para el emprendimiento cultural. Rosa </a:t>
            </a:r>
            <a:r>
              <a:rPr lang="es-CO" dirty="0" err="1">
                <a:latin typeface="+mj-lt"/>
                <a:cs typeface="Arial" charset="0"/>
              </a:rPr>
              <a:t>Yalena</a:t>
            </a:r>
            <a:r>
              <a:rPr lang="es-CO" dirty="0">
                <a:latin typeface="+mj-lt"/>
                <a:cs typeface="Arial" charset="0"/>
              </a:rPr>
              <a:t> Granja. 2012.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s-CO" dirty="0">
              <a:latin typeface="+mj-lt"/>
              <a:cs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s-CO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s-CO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CuadroTexto">
            <a:extLst>
              <a:ext uri="{FF2B5EF4-FFF2-40B4-BE49-F238E27FC236}">
                <a16:creationId xmlns:a16="http://schemas.microsoft.com/office/drawing/2014/main" id="{C3057F68-31B3-4048-92F1-9F1F55B9A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179388"/>
            <a:ext cx="26654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800">
                <a:solidFill>
                  <a:schemeClr val="bg1"/>
                </a:solidFill>
                <a:latin typeface="Arial" panose="020B0604020202020204" pitchFamily="34" charset="0"/>
              </a:rPr>
              <a:t>ASOCIATIVIDAD GANADERA</a:t>
            </a:r>
          </a:p>
        </p:txBody>
      </p:sp>
      <p:sp>
        <p:nvSpPr>
          <p:cNvPr id="3" name="2 Rectángulo">
            <a:extLst>
              <a:ext uri="{FF2B5EF4-FFF2-40B4-BE49-F238E27FC236}">
                <a16:creationId xmlns:a16="http://schemas.microsoft.com/office/drawing/2014/main" id="{3DDB17B8-40A7-490B-8714-F75F574E7937}"/>
              </a:ext>
            </a:extLst>
          </p:cNvPr>
          <p:cNvSpPr/>
          <p:nvPr/>
        </p:nvSpPr>
        <p:spPr>
          <a:xfrm>
            <a:off x="464323" y="1242671"/>
            <a:ext cx="6072230" cy="15081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 OBJETIVO: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Aportar conocimiento a los y las participantes de las bases teóricas, históricas, constitucionales y legales de la asociatividad y su enfoque solidario, para el fortalecimiento de las Asociaciones Ganaderas Locales a las que pertenecen.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</a:p>
        </p:txBody>
      </p:sp>
      <p:sp>
        <p:nvSpPr>
          <p:cNvPr id="4" name="3 Rectángulo">
            <a:extLst>
              <a:ext uri="{FF2B5EF4-FFF2-40B4-BE49-F238E27FC236}">
                <a16:creationId xmlns:a16="http://schemas.microsoft.com/office/drawing/2014/main" id="{21F3392C-DC9B-436D-9F4B-37A74FFCAC29}"/>
              </a:ext>
            </a:extLst>
          </p:cNvPr>
          <p:cNvSpPr/>
          <p:nvPr/>
        </p:nvSpPr>
        <p:spPr>
          <a:xfrm>
            <a:off x="332656" y="2689221"/>
            <a:ext cx="326765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OBJETIVOS ESPECÍFICOS</a:t>
            </a:r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id="{4C5234A8-36D5-4E34-B78D-C5EECF466C26}"/>
              </a:ext>
            </a:extLst>
          </p:cNvPr>
          <p:cNvSpPr/>
          <p:nvPr/>
        </p:nvSpPr>
        <p:spPr>
          <a:xfrm>
            <a:off x="463550" y="5500688"/>
            <a:ext cx="60737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10" name="9 Acorde">
            <a:extLst>
              <a:ext uri="{FF2B5EF4-FFF2-40B4-BE49-F238E27FC236}">
                <a16:creationId xmlns:a16="http://schemas.microsoft.com/office/drawing/2014/main" id="{FC130951-5787-483A-9C32-BD70DEC5B734}"/>
              </a:ext>
            </a:extLst>
          </p:cNvPr>
          <p:cNvSpPr/>
          <p:nvPr/>
        </p:nvSpPr>
        <p:spPr>
          <a:xfrm>
            <a:off x="799421" y="3143994"/>
            <a:ext cx="541684" cy="541684"/>
          </a:xfrm>
          <a:prstGeom prst="chord">
            <a:avLst>
              <a:gd name="adj1" fmla="val 4800000"/>
              <a:gd name="adj2" fmla="val 1680000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10 Circular">
            <a:extLst>
              <a:ext uri="{FF2B5EF4-FFF2-40B4-BE49-F238E27FC236}">
                <a16:creationId xmlns:a16="http://schemas.microsoft.com/office/drawing/2014/main" id="{C2C69457-2E9A-476B-B884-6C03EE03BB98}"/>
              </a:ext>
            </a:extLst>
          </p:cNvPr>
          <p:cNvSpPr/>
          <p:nvPr/>
        </p:nvSpPr>
        <p:spPr>
          <a:xfrm>
            <a:off x="853589" y="3198163"/>
            <a:ext cx="433347" cy="433347"/>
          </a:xfrm>
          <a:prstGeom prst="pie">
            <a:avLst>
              <a:gd name="adj1" fmla="val 13500000"/>
              <a:gd name="adj2" fmla="val 16200000"/>
            </a:avLst>
          </a:pr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12 Forma libre">
            <a:extLst>
              <a:ext uri="{FF2B5EF4-FFF2-40B4-BE49-F238E27FC236}">
                <a16:creationId xmlns:a16="http://schemas.microsoft.com/office/drawing/2014/main" id="{22599E67-3B10-44F1-98D0-C73F7D59F346}"/>
              </a:ext>
            </a:extLst>
          </p:cNvPr>
          <p:cNvSpPr/>
          <p:nvPr/>
        </p:nvSpPr>
        <p:spPr>
          <a:xfrm>
            <a:off x="1177925" y="3143250"/>
            <a:ext cx="2027238" cy="923925"/>
          </a:xfrm>
          <a:custGeom>
            <a:avLst/>
            <a:gdLst>
              <a:gd name="connsiteX0" fmla="*/ 0 w 1083369"/>
              <a:gd name="connsiteY0" fmla="*/ 0 h 2166739"/>
              <a:gd name="connsiteX1" fmla="*/ 1083369 w 1083369"/>
              <a:gd name="connsiteY1" fmla="*/ 0 h 2166739"/>
              <a:gd name="connsiteX2" fmla="*/ 1083369 w 1083369"/>
              <a:gd name="connsiteY2" fmla="*/ 2166739 h 2166739"/>
              <a:gd name="connsiteX3" fmla="*/ 0 w 1083369"/>
              <a:gd name="connsiteY3" fmla="*/ 2166739 h 2166739"/>
              <a:gd name="connsiteX4" fmla="*/ 0 w 1083369"/>
              <a:gd name="connsiteY4" fmla="*/ 0 h 2166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3369" h="2166739">
                <a:moveTo>
                  <a:pt x="0" y="0"/>
                </a:moveTo>
                <a:lnTo>
                  <a:pt x="1083369" y="0"/>
                </a:lnTo>
                <a:lnTo>
                  <a:pt x="1083369" y="2166739"/>
                </a:lnTo>
                <a:lnTo>
                  <a:pt x="0" y="21667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/>
          <a:lstStyle/>
          <a:p>
            <a:pPr algn="just" defTabSz="266700" eaLnBrk="1" fontAlgn="auto" hangingPunct="1">
              <a:spcAft>
                <a:spcPct val="35000"/>
              </a:spcAft>
              <a:defRPr/>
            </a:pPr>
            <a:r>
              <a:rPr lang="es-CO" sz="1200" dirty="0">
                <a:latin typeface="+mj-lt"/>
                <a:cs typeface="Arial" pitchFamily="34" charset="0"/>
              </a:rPr>
              <a:t>Brindar conocimiento de las bases teóricas, históricas, constitucionales y legales de la asociatividad.</a:t>
            </a:r>
          </a:p>
        </p:txBody>
      </p:sp>
      <p:sp>
        <p:nvSpPr>
          <p:cNvPr id="14" name="13 Acorde">
            <a:extLst>
              <a:ext uri="{FF2B5EF4-FFF2-40B4-BE49-F238E27FC236}">
                <a16:creationId xmlns:a16="http://schemas.microsoft.com/office/drawing/2014/main" id="{4DF24A59-093D-4D3C-BCBD-A49C6B5E9F38}"/>
              </a:ext>
            </a:extLst>
          </p:cNvPr>
          <p:cNvSpPr/>
          <p:nvPr/>
        </p:nvSpPr>
        <p:spPr>
          <a:xfrm>
            <a:off x="3645025" y="3143994"/>
            <a:ext cx="541684" cy="541684"/>
          </a:xfrm>
          <a:prstGeom prst="chord">
            <a:avLst>
              <a:gd name="adj1" fmla="val 4800000"/>
              <a:gd name="adj2" fmla="val 1680000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14 Circular">
            <a:extLst>
              <a:ext uri="{FF2B5EF4-FFF2-40B4-BE49-F238E27FC236}">
                <a16:creationId xmlns:a16="http://schemas.microsoft.com/office/drawing/2014/main" id="{3317F29A-4429-49B2-83FE-3CBB8CD47289}"/>
              </a:ext>
            </a:extLst>
          </p:cNvPr>
          <p:cNvSpPr/>
          <p:nvPr/>
        </p:nvSpPr>
        <p:spPr>
          <a:xfrm>
            <a:off x="3699194" y="3198163"/>
            <a:ext cx="433347" cy="433347"/>
          </a:xfrm>
          <a:prstGeom prst="pie">
            <a:avLst>
              <a:gd name="adj1" fmla="val 10800000"/>
              <a:gd name="adj2" fmla="val 16200000"/>
            </a:avLst>
          </a:prstGeom>
        </p:spPr>
        <p:style>
          <a:lnRef idx="1">
            <a:schemeClr val="accent3">
              <a:hueOff val="817465"/>
              <a:satOff val="-27042"/>
              <a:lumOff val="-392"/>
              <a:alphaOff val="0"/>
            </a:schemeClr>
          </a:lnRef>
          <a:fillRef idx="3">
            <a:schemeClr val="accent3">
              <a:hueOff val="817465"/>
              <a:satOff val="-27042"/>
              <a:lumOff val="-392"/>
              <a:alphaOff val="0"/>
            </a:schemeClr>
          </a:fillRef>
          <a:effectRef idx="3">
            <a:schemeClr val="accent3">
              <a:hueOff val="817465"/>
              <a:satOff val="-27042"/>
              <a:lumOff val="-392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16 Forma libre">
            <a:extLst>
              <a:ext uri="{FF2B5EF4-FFF2-40B4-BE49-F238E27FC236}">
                <a16:creationId xmlns:a16="http://schemas.microsoft.com/office/drawing/2014/main" id="{15F0C514-0F45-4CC0-BCA6-8F04CBA352E1}"/>
              </a:ext>
            </a:extLst>
          </p:cNvPr>
          <p:cNvSpPr/>
          <p:nvPr/>
        </p:nvSpPr>
        <p:spPr>
          <a:xfrm>
            <a:off x="4024313" y="3143250"/>
            <a:ext cx="1833562" cy="636588"/>
          </a:xfrm>
          <a:custGeom>
            <a:avLst/>
            <a:gdLst>
              <a:gd name="connsiteX0" fmla="*/ 0 w 1083369"/>
              <a:gd name="connsiteY0" fmla="*/ 0 h 2166739"/>
              <a:gd name="connsiteX1" fmla="*/ 1083369 w 1083369"/>
              <a:gd name="connsiteY1" fmla="*/ 0 h 2166739"/>
              <a:gd name="connsiteX2" fmla="*/ 1083369 w 1083369"/>
              <a:gd name="connsiteY2" fmla="*/ 2166739 h 2166739"/>
              <a:gd name="connsiteX3" fmla="*/ 0 w 1083369"/>
              <a:gd name="connsiteY3" fmla="*/ 2166739 h 2166739"/>
              <a:gd name="connsiteX4" fmla="*/ 0 w 1083369"/>
              <a:gd name="connsiteY4" fmla="*/ 0 h 2166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3369" h="2166739">
                <a:moveTo>
                  <a:pt x="0" y="0"/>
                </a:moveTo>
                <a:lnTo>
                  <a:pt x="1083369" y="0"/>
                </a:lnTo>
                <a:lnTo>
                  <a:pt x="1083369" y="2166739"/>
                </a:lnTo>
                <a:lnTo>
                  <a:pt x="0" y="21667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/>
          <a:lstStyle/>
          <a:p>
            <a:pPr algn="just" defTabSz="2667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s-CO" sz="1200" dirty="0"/>
          </a:p>
        </p:txBody>
      </p:sp>
      <p:sp>
        <p:nvSpPr>
          <p:cNvPr id="18" name="17 Acorde">
            <a:extLst>
              <a:ext uri="{FF2B5EF4-FFF2-40B4-BE49-F238E27FC236}">
                <a16:creationId xmlns:a16="http://schemas.microsoft.com/office/drawing/2014/main" id="{4F444C3F-F634-4B84-94BC-7C737927D337}"/>
              </a:ext>
            </a:extLst>
          </p:cNvPr>
          <p:cNvSpPr/>
          <p:nvPr/>
        </p:nvSpPr>
        <p:spPr>
          <a:xfrm>
            <a:off x="799421" y="4214350"/>
            <a:ext cx="541684" cy="541684"/>
          </a:xfrm>
          <a:prstGeom prst="chord">
            <a:avLst>
              <a:gd name="adj1" fmla="val 4800000"/>
              <a:gd name="adj2" fmla="val 1680000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18 Circular">
            <a:extLst>
              <a:ext uri="{FF2B5EF4-FFF2-40B4-BE49-F238E27FC236}">
                <a16:creationId xmlns:a16="http://schemas.microsoft.com/office/drawing/2014/main" id="{94DE422C-637F-4386-B049-A0B8364203C3}"/>
              </a:ext>
            </a:extLst>
          </p:cNvPr>
          <p:cNvSpPr/>
          <p:nvPr/>
        </p:nvSpPr>
        <p:spPr>
          <a:xfrm>
            <a:off x="853589" y="4268519"/>
            <a:ext cx="433347" cy="433347"/>
          </a:xfrm>
          <a:prstGeom prst="pie">
            <a:avLst>
              <a:gd name="adj1" fmla="val 8100000"/>
              <a:gd name="adj2" fmla="val 16200000"/>
            </a:avLst>
          </a:prstGeom>
        </p:spPr>
        <p:style>
          <a:lnRef idx="1">
            <a:schemeClr val="accent3">
              <a:hueOff val="1634930"/>
              <a:satOff val="-54083"/>
              <a:lumOff val="-784"/>
              <a:alphaOff val="0"/>
            </a:schemeClr>
          </a:lnRef>
          <a:fillRef idx="3">
            <a:schemeClr val="accent3">
              <a:hueOff val="1634930"/>
              <a:satOff val="-54083"/>
              <a:lumOff val="-784"/>
              <a:alphaOff val="0"/>
            </a:schemeClr>
          </a:fillRef>
          <a:effectRef idx="3">
            <a:schemeClr val="accent3">
              <a:hueOff val="1634930"/>
              <a:satOff val="-54083"/>
              <a:lumOff val="-784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19 Forma libre">
            <a:extLst>
              <a:ext uri="{FF2B5EF4-FFF2-40B4-BE49-F238E27FC236}">
                <a16:creationId xmlns:a16="http://schemas.microsoft.com/office/drawing/2014/main" id="{4F90D8FE-5809-4D02-A7AA-D9F31D282AA6}"/>
              </a:ext>
            </a:extLst>
          </p:cNvPr>
          <p:cNvSpPr/>
          <p:nvPr/>
        </p:nvSpPr>
        <p:spPr>
          <a:xfrm rot="16200000">
            <a:off x="161925" y="5338763"/>
            <a:ext cx="1571625" cy="323850"/>
          </a:xfrm>
          <a:custGeom>
            <a:avLst/>
            <a:gdLst>
              <a:gd name="connsiteX0" fmla="*/ 0 w 1570886"/>
              <a:gd name="connsiteY0" fmla="*/ 0 h 325010"/>
              <a:gd name="connsiteX1" fmla="*/ 1570886 w 1570886"/>
              <a:gd name="connsiteY1" fmla="*/ 0 h 325010"/>
              <a:gd name="connsiteX2" fmla="*/ 1570886 w 1570886"/>
              <a:gd name="connsiteY2" fmla="*/ 325010 h 325010"/>
              <a:gd name="connsiteX3" fmla="*/ 0 w 1570886"/>
              <a:gd name="connsiteY3" fmla="*/ 325010 h 325010"/>
              <a:gd name="connsiteX4" fmla="*/ 0 w 1570886"/>
              <a:gd name="connsiteY4" fmla="*/ 0 h 325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0886" h="325010">
                <a:moveTo>
                  <a:pt x="0" y="0"/>
                </a:moveTo>
                <a:lnTo>
                  <a:pt x="1570886" y="0"/>
                </a:lnTo>
                <a:lnTo>
                  <a:pt x="1570886" y="325010"/>
                </a:lnTo>
                <a:lnTo>
                  <a:pt x="0" y="32501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-1" bIns="-1" spcCol="1270" anchor="b"/>
          <a:lstStyle/>
          <a:p>
            <a:pPr algn="r" defTabSz="2667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s-CO" sz="600" dirty="0"/>
          </a:p>
        </p:txBody>
      </p:sp>
      <p:sp>
        <p:nvSpPr>
          <p:cNvPr id="21" name="20 Forma libre">
            <a:extLst>
              <a:ext uri="{FF2B5EF4-FFF2-40B4-BE49-F238E27FC236}">
                <a16:creationId xmlns:a16="http://schemas.microsoft.com/office/drawing/2014/main" id="{E47B9675-6053-4BAE-8979-AF2409088369}"/>
              </a:ext>
            </a:extLst>
          </p:cNvPr>
          <p:cNvSpPr/>
          <p:nvPr/>
        </p:nvSpPr>
        <p:spPr>
          <a:xfrm>
            <a:off x="1177925" y="4214813"/>
            <a:ext cx="2322513" cy="679450"/>
          </a:xfrm>
          <a:custGeom>
            <a:avLst/>
            <a:gdLst>
              <a:gd name="connsiteX0" fmla="*/ 0 w 1083369"/>
              <a:gd name="connsiteY0" fmla="*/ 0 h 2166739"/>
              <a:gd name="connsiteX1" fmla="*/ 1083369 w 1083369"/>
              <a:gd name="connsiteY1" fmla="*/ 0 h 2166739"/>
              <a:gd name="connsiteX2" fmla="*/ 1083369 w 1083369"/>
              <a:gd name="connsiteY2" fmla="*/ 2166739 h 2166739"/>
              <a:gd name="connsiteX3" fmla="*/ 0 w 1083369"/>
              <a:gd name="connsiteY3" fmla="*/ 2166739 h 2166739"/>
              <a:gd name="connsiteX4" fmla="*/ 0 w 1083369"/>
              <a:gd name="connsiteY4" fmla="*/ 0 h 2166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3369" h="2166739">
                <a:moveTo>
                  <a:pt x="0" y="0"/>
                </a:moveTo>
                <a:lnTo>
                  <a:pt x="1083369" y="0"/>
                </a:lnTo>
                <a:lnTo>
                  <a:pt x="1083369" y="2166739"/>
                </a:lnTo>
                <a:lnTo>
                  <a:pt x="0" y="21667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/>
          <a:lstStyle/>
          <a:p>
            <a:pPr algn="just" defTabSz="2667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s-CO" sz="1200" dirty="0"/>
          </a:p>
        </p:txBody>
      </p:sp>
      <p:sp>
        <p:nvSpPr>
          <p:cNvPr id="22" name="21 Acorde">
            <a:extLst>
              <a:ext uri="{FF2B5EF4-FFF2-40B4-BE49-F238E27FC236}">
                <a16:creationId xmlns:a16="http://schemas.microsoft.com/office/drawing/2014/main" id="{02F28990-D7BE-4CDA-9EB8-8D764CA93AB2}"/>
              </a:ext>
            </a:extLst>
          </p:cNvPr>
          <p:cNvSpPr/>
          <p:nvPr/>
        </p:nvSpPr>
        <p:spPr>
          <a:xfrm>
            <a:off x="3645024" y="4214350"/>
            <a:ext cx="541684" cy="541684"/>
          </a:xfrm>
          <a:prstGeom prst="chord">
            <a:avLst>
              <a:gd name="adj1" fmla="val 4800000"/>
              <a:gd name="adj2" fmla="val 1680000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22 Circular">
            <a:extLst>
              <a:ext uri="{FF2B5EF4-FFF2-40B4-BE49-F238E27FC236}">
                <a16:creationId xmlns:a16="http://schemas.microsoft.com/office/drawing/2014/main" id="{AD715372-9AF3-4985-AE53-8821B2A15CF1}"/>
              </a:ext>
            </a:extLst>
          </p:cNvPr>
          <p:cNvSpPr/>
          <p:nvPr/>
        </p:nvSpPr>
        <p:spPr>
          <a:xfrm>
            <a:off x="3699193" y="4268519"/>
            <a:ext cx="433347" cy="433347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1">
            <a:schemeClr val="accent3">
              <a:hueOff val="2452395"/>
              <a:satOff val="-81125"/>
              <a:lumOff val="-1176"/>
              <a:alphaOff val="0"/>
            </a:schemeClr>
          </a:lnRef>
          <a:fillRef idx="3">
            <a:schemeClr val="accent3">
              <a:hueOff val="2452395"/>
              <a:satOff val="-81125"/>
              <a:lumOff val="-1176"/>
              <a:alphaOff val="0"/>
            </a:schemeClr>
          </a:fillRef>
          <a:effectRef idx="3">
            <a:schemeClr val="accent3">
              <a:hueOff val="2452395"/>
              <a:satOff val="-81125"/>
              <a:lumOff val="-1176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23 Forma libre">
            <a:extLst>
              <a:ext uri="{FF2B5EF4-FFF2-40B4-BE49-F238E27FC236}">
                <a16:creationId xmlns:a16="http://schemas.microsoft.com/office/drawing/2014/main" id="{5A041B61-A192-4927-8F20-B0A022C28959}"/>
              </a:ext>
            </a:extLst>
          </p:cNvPr>
          <p:cNvSpPr/>
          <p:nvPr/>
        </p:nvSpPr>
        <p:spPr>
          <a:xfrm>
            <a:off x="4024313" y="4227513"/>
            <a:ext cx="1833562" cy="1406525"/>
          </a:xfrm>
          <a:custGeom>
            <a:avLst/>
            <a:gdLst>
              <a:gd name="connsiteX0" fmla="*/ 0 w 1570886"/>
              <a:gd name="connsiteY0" fmla="*/ 0 h 325010"/>
              <a:gd name="connsiteX1" fmla="*/ 1570886 w 1570886"/>
              <a:gd name="connsiteY1" fmla="*/ 0 h 325010"/>
              <a:gd name="connsiteX2" fmla="*/ 1570886 w 1570886"/>
              <a:gd name="connsiteY2" fmla="*/ 325010 h 325010"/>
              <a:gd name="connsiteX3" fmla="*/ 0 w 1570886"/>
              <a:gd name="connsiteY3" fmla="*/ 325010 h 325010"/>
              <a:gd name="connsiteX4" fmla="*/ 0 w 1570886"/>
              <a:gd name="connsiteY4" fmla="*/ 0 h 325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0886" h="325010">
                <a:moveTo>
                  <a:pt x="0" y="0"/>
                </a:moveTo>
                <a:lnTo>
                  <a:pt x="1570886" y="0"/>
                </a:lnTo>
                <a:lnTo>
                  <a:pt x="1570886" y="325010"/>
                </a:lnTo>
                <a:lnTo>
                  <a:pt x="0" y="32501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-1" rIns="0" bIns="0" spcCol="1270"/>
          <a:lstStyle/>
          <a:p>
            <a:pPr algn="just" defTabSz="2667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s-CO" sz="1200" dirty="0"/>
          </a:p>
        </p:txBody>
      </p:sp>
      <p:sp>
        <p:nvSpPr>
          <p:cNvPr id="7" name="6 Rectángulo">
            <a:extLst>
              <a:ext uri="{FF2B5EF4-FFF2-40B4-BE49-F238E27FC236}">
                <a16:creationId xmlns:a16="http://schemas.microsoft.com/office/drawing/2014/main" id="{D9AF950D-83C7-4972-B9C0-3FD5D274C175}"/>
              </a:ext>
            </a:extLst>
          </p:cNvPr>
          <p:cNvSpPr/>
          <p:nvPr/>
        </p:nvSpPr>
        <p:spPr>
          <a:xfrm>
            <a:off x="4132263" y="2835275"/>
            <a:ext cx="2249487" cy="877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2667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s-ES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cs typeface="+mn-cs"/>
            </a:endParaRPr>
          </a:p>
          <a:p>
            <a:pPr algn="just" defTabSz="266700" eaLnBrk="1" fontAlgn="auto" hangingPunct="1">
              <a:spcAft>
                <a:spcPct val="35000"/>
              </a:spcAft>
              <a:defRPr/>
            </a:pPr>
            <a:r>
              <a:rPr lang="es-ES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entury Gothic"/>
                <a:cs typeface="+mn-cs"/>
              </a:rPr>
              <a:t>Orientar a los participantes sobre la importancia de la asociatividad solidaria</a:t>
            </a:r>
            <a:endParaRPr lang="es-CO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cs typeface="+mn-cs"/>
            </a:endParaRPr>
          </a:p>
        </p:txBody>
      </p:sp>
      <p:sp>
        <p:nvSpPr>
          <p:cNvPr id="9" name="8 Rectángulo">
            <a:extLst>
              <a:ext uri="{FF2B5EF4-FFF2-40B4-BE49-F238E27FC236}">
                <a16:creationId xmlns:a16="http://schemas.microsoft.com/office/drawing/2014/main" id="{9F81B629-CD7A-4EE4-84F3-53CB4335D4CE}"/>
              </a:ext>
            </a:extLst>
          </p:cNvPr>
          <p:cNvSpPr/>
          <p:nvPr/>
        </p:nvSpPr>
        <p:spPr>
          <a:xfrm>
            <a:off x="1177925" y="4248150"/>
            <a:ext cx="2322513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Analizar las diversas formas de organización solidarias</a:t>
            </a:r>
            <a:r>
              <a:rPr lang="es-CO" dirty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2" name="11 CuadroTexto">
            <a:extLst>
              <a:ext uri="{FF2B5EF4-FFF2-40B4-BE49-F238E27FC236}">
                <a16:creationId xmlns:a16="http://schemas.microsoft.com/office/drawing/2014/main" id="{ABF89CC2-848C-41BF-84FF-7919BE0FE7C7}"/>
              </a:ext>
            </a:extLst>
          </p:cNvPr>
          <p:cNvSpPr txBox="1"/>
          <p:nvPr/>
        </p:nvSpPr>
        <p:spPr>
          <a:xfrm>
            <a:off x="4024313" y="4214813"/>
            <a:ext cx="2357437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Identificar los aportes del enfoque solidario al fortalecimiento de las asociaciones ganaderas</a:t>
            </a:r>
            <a:r>
              <a:rPr lang="es-CO" dirty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6" name="5 CuadroTexto">
            <a:extLst>
              <a:ext uri="{FF2B5EF4-FFF2-40B4-BE49-F238E27FC236}">
                <a16:creationId xmlns:a16="http://schemas.microsoft.com/office/drawing/2014/main" id="{30C95C2B-C500-4A31-B78C-933BDAC45DBF}"/>
              </a:ext>
            </a:extLst>
          </p:cNvPr>
          <p:cNvSpPr txBox="1"/>
          <p:nvPr/>
        </p:nvSpPr>
        <p:spPr>
          <a:xfrm>
            <a:off x="333375" y="5684838"/>
            <a:ext cx="6203950" cy="4000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CO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charset="0"/>
              </a:rPr>
              <a:t>ACTIVIDAD 1. LA ASOCIATIVIDAD. Lectura el Zorro y el Sapo.</a:t>
            </a:r>
          </a:p>
          <a:p>
            <a:pPr eaLnBrk="1" hangingPunct="1">
              <a:defRPr/>
            </a:pPr>
            <a:r>
              <a:rPr lang="es-CO" sz="14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charset="0"/>
              </a:rPr>
              <a:t>Tiempo: 1 hora 30 minutos</a:t>
            </a:r>
          </a:p>
          <a:p>
            <a:pPr algn="just"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Hace muchos años, en aquél tiempo cuando los animales hablaban, se encontraron de pronto en el camino el zorro y el sapo. Como siempre, el zorro que es muy astuto y burlón le dijo al sapo: </a:t>
            </a:r>
            <a:r>
              <a:rPr lang="es-CO" sz="1200" i="1" dirty="0">
                <a:latin typeface="Arial" charset="0"/>
                <a:cs typeface="Arial" charset="0"/>
              </a:rPr>
              <a:t>“oye tú que eres lento al caminar, te mueves y arrastras a las justas, en cambio yo soy veloz, te desafío a una competencia, a ver quién llega primero a la punta del cerro más alto” y añadió además, “si no llegas a la meta, te devoro a ti y a todos los sapos de tu comunidad”.</a:t>
            </a:r>
          </a:p>
          <a:p>
            <a:pPr algn="just" eaLnBrk="1" hangingPunct="1">
              <a:defRPr/>
            </a:pPr>
            <a:endParaRPr lang="es-CO" sz="1200" i="1" dirty="0">
              <a:latin typeface="Arial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Entonces, el sapo muy sobrecogido por el desafío del zorro, porque estaba seguro que iba a perder, pensó un poco y después de un rato le respondió al zorro: </a:t>
            </a:r>
            <a:r>
              <a:rPr lang="es-CO" sz="1200" i="1" dirty="0">
                <a:latin typeface="Arial" charset="0"/>
                <a:cs typeface="Arial" charset="0"/>
              </a:rPr>
              <a:t>“acepto el reto, pero con la condición de que la carrera a la punta del cerro sea mañana bien temprano a las dos de la mañana y partiremos desde la orilla del río, ¿estás de acuerdo?”</a:t>
            </a:r>
            <a:endParaRPr lang="es-CO" sz="1200" dirty="0">
              <a:latin typeface="Arial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 </a:t>
            </a:r>
          </a:p>
          <a:p>
            <a:pPr eaLnBrk="1" hangingPunct="1">
              <a:defRPr/>
            </a:pPr>
            <a:endParaRPr lang="es-CO" b="1" dirty="0">
              <a:solidFill>
                <a:schemeClr val="accent6">
                  <a:lumMod val="75000"/>
                </a:schemeClr>
              </a:solidFill>
              <a:latin typeface="+mj-lt"/>
              <a:cs typeface="Arial" charset="0"/>
            </a:endParaRPr>
          </a:p>
          <a:p>
            <a:pPr eaLnBrk="1" hangingPunct="1">
              <a:defRPr/>
            </a:pPr>
            <a:endParaRPr lang="es-CO" b="1" dirty="0">
              <a:solidFill>
                <a:schemeClr val="accent6">
                  <a:lumMod val="75000"/>
                </a:schemeClr>
              </a:solidFill>
              <a:latin typeface="+mj-lt"/>
              <a:cs typeface="Arial" charset="0"/>
            </a:endParaRPr>
          </a:p>
          <a:p>
            <a:pPr algn="just" eaLnBrk="1" hangingPunct="1">
              <a:defRPr/>
            </a:pPr>
            <a:endParaRPr lang="es-CO" sz="1200" dirty="0">
              <a:latin typeface="+mj-lt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200" dirty="0">
                <a:latin typeface="+mj-lt"/>
                <a:cs typeface="Arial" charset="0"/>
              </a:rPr>
              <a:t></a:t>
            </a:r>
            <a:endParaRPr lang="es-CO" b="1" dirty="0">
              <a:solidFill>
                <a:schemeClr val="accent6">
                  <a:lumMod val="75000"/>
                </a:schemeClr>
              </a:solidFill>
              <a:latin typeface="+mj-lt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CuadroTexto">
            <a:extLst>
              <a:ext uri="{FF2B5EF4-FFF2-40B4-BE49-F238E27FC236}">
                <a16:creationId xmlns:a16="http://schemas.microsoft.com/office/drawing/2014/main" id="{5B848590-C31A-469B-B001-D40F21264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0"/>
            <a:ext cx="2665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800">
                <a:solidFill>
                  <a:schemeClr val="bg1"/>
                </a:solidFill>
                <a:latin typeface="Arial" panose="020B0604020202020204" pitchFamily="34" charset="0"/>
              </a:rPr>
              <a:t>ASOCIATIVIDAD GANADERA</a:t>
            </a:r>
          </a:p>
        </p:txBody>
      </p:sp>
      <p:sp>
        <p:nvSpPr>
          <p:cNvPr id="2" name="1 CuadroTexto">
            <a:extLst>
              <a:ext uri="{FF2B5EF4-FFF2-40B4-BE49-F238E27FC236}">
                <a16:creationId xmlns:a16="http://schemas.microsoft.com/office/drawing/2014/main" id="{A6F2CC6D-6A87-4536-9F17-B01C532C7745}"/>
              </a:ext>
            </a:extLst>
          </p:cNvPr>
          <p:cNvSpPr txBox="1"/>
          <p:nvPr/>
        </p:nvSpPr>
        <p:spPr>
          <a:xfrm>
            <a:off x="433388" y="1152525"/>
            <a:ext cx="604837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</p:txBody>
      </p:sp>
      <p:sp>
        <p:nvSpPr>
          <p:cNvPr id="7" name="6 CuadroTexto">
            <a:extLst>
              <a:ext uri="{FF2B5EF4-FFF2-40B4-BE49-F238E27FC236}">
                <a16:creationId xmlns:a16="http://schemas.microsoft.com/office/drawing/2014/main" id="{9B305765-0F7F-4D21-9AD5-49EA8282ECE8}"/>
              </a:ext>
            </a:extLst>
          </p:cNvPr>
          <p:cNvSpPr txBox="1"/>
          <p:nvPr/>
        </p:nvSpPr>
        <p:spPr>
          <a:xfrm>
            <a:off x="620713" y="1331913"/>
            <a:ext cx="5861050" cy="674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El zorro sorprendido por la respuesta del sapo y riéndose a carcajadas, porque estaba seguro de que iba a ganar, le dice: </a:t>
            </a:r>
            <a:r>
              <a:rPr lang="es-CO" sz="1200" i="1" dirty="0">
                <a:latin typeface="Arial" charset="0"/>
                <a:cs typeface="Arial" charset="0"/>
              </a:rPr>
              <a:t>“mira eh?, a nada arrepentirse a última hora, porque ya sabes, si pierdes te comeré a ti y a toda tu parentela”</a:t>
            </a:r>
            <a:r>
              <a:rPr lang="es-CO" sz="1200" dirty="0">
                <a:latin typeface="Arial" charset="0"/>
                <a:cs typeface="Arial" charset="0"/>
              </a:rPr>
              <a:t>. El sapo le miró la cara al zorro y responde: </a:t>
            </a:r>
            <a:r>
              <a:rPr lang="es-CO" sz="1200" i="1" dirty="0">
                <a:latin typeface="Arial" charset="0"/>
                <a:cs typeface="Arial" charset="0"/>
              </a:rPr>
              <a:t>“no hay problema”</a:t>
            </a:r>
            <a:r>
              <a:rPr lang="es-CO" sz="1200" dirty="0">
                <a:latin typeface="Arial" charset="0"/>
                <a:cs typeface="Arial" charset="0"/>
              </a:rPr>
              <a:t>. El zorro, para asegurarse de ganar le dijo a su rival: </a:t>
            </a:r>
            <a:r>
              <a:rPr lang="es-CO" sz="1200" i="1" dirty="0">
                <a:latin typeface="Arial" charset="0"/>
                <a:cs typeface="Arial" charset="0"/>
              </a:rPr>
              <a:t>“cada cierto trecho te preguntaré dónde estás y tendrás que contestar diciendo </a:t>
            </a:r>
            <a:r>
              <a:rPr lang="es-CO" sz="1200" i="1" dirty="0" err="1">
                <a:latin typeface="Arial" charset="0"/>
                <a:cs typeface="Arial" charset="0"/>
              </a:rPr>
              <a:t>croac</a:t>
            </a:r>
            <a:r>
              <a:rPr lang="es-CO" sz="1200" i="1" dirty="0">
                <a:latin typeface="Arial" charset="0"/>
                <a:cs typeface="Arial" charset="0"/>
              </a:rPr>
              <a:t>, </a:t>
            </a:r>
            <a:r>
              <a:rPr lang="es-CO" sz="1200" i="1" dirty="0" err="1">
                <a:latin typeface="Arial" charset="0"/>
                <a:cs typeface="Arial" charset="0"/>
              </a:rPr>
              <a:t>croac</a:t>
            </a:r>
            <a:r>
              <a:rPr lang="es-CO" sz="1200" i="1" dirty="0">
                <a:latin typeface="Arial" charset="0"/>
                <a:cs typeface="Arial" charset="0"/>
              </a:rPr>
              <a:t>”</a:t>
            </a:r>
            <a:r>
              <a:rPr lang="es-CO" sz="1200" dirty="0">
                <a:latin typeface="Arial" charset="0"/>
                <a:cs typeface="Arial" charset="0"/>
              </a:rPr>
              <a:t>.</a:t>
            </a:r>
          </a:p>
          <a:p>
            <a:pPr algn="just"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 </a:t>
            </a:r>
          </a:p>
          <a:p>
            <a:pPr algn="just"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Al día siguiente, bien temprano, a las dos de la madrugada se ven las caras otra vez el sapo y el zorro en el punto de partida para iniciar la competencia y arrancó la carrera para llegar primero a la punta del cerro más alto de la comarca y como siempre bien astuto el zorro, al poco rato de iniciada la competencia preguntó: </a:t>
            </a:r>
            <a:r>
              <a:rPr lang="es-CO" sz="1200" i="1" dirty="0">
                <a:latin typeface="Arial" charset="0"/>
                <a:cs typeface="Arial" charset="0"/>
              </a:rPr>
              <a:t>“¿cómo estás sapo?”</a:t>
            </a:r>
            <a:r>
              <a:rPr lang="es-CO" sz="1200" dirty="0">
                <a:latin typeface="Arial" charset="0"/>
                <a:cs typeface="Arial" charset="0"/>
              </a:rPr>
              <a:t>, y el sapo contestó de un lugar más alto que el zorro </a:t>
            </a:r>
            <a:r>
              <a:rPr lang="es-CO" sz="1200" i="1" dirty="0">
                <a:latin typeface="Arial" charset="0"/>
                <a:cs typeface="Arial" charset="0"/>
              </a:rPr>
              <a:t>“</a:t>
            </a:r>
            <a:r>
              <a:rPr lang="es-CO" sz="1200" i="1" dirty="0" err="1">
                <a:latin typeface="Arial" charset="0"/>
                <a:cs typeface="Arial" charset="0"/>
              </a:rPr>
              <a:t>croac</a:t>
            </a:r>
            <a:r>
              <a:rPr lang="es-CO" sz="1200" i="1" dirty="0">
                <a:latin typeface="Arial" charset="0"/>
                <a:cs typeface="Arial" charset="0"/>
              </a:rPr>
              <a:t>, </a:t>
            </a:r>
            <a:r>
              <a:rPr lang="es-CO" sz="1200" i="1" dirty="0" err="1">
                <a:latin typeface="Arial" charset="0"/>
                <a:cs typeface="Arial" charset="0"/>
              </a:rPr>
              <a:t>croac</a:t>
            </a:r>
            <a:r>
              <a:rPr lang="es-CO" sz="1200" i="1" dirty="0">
                <a:latin typeface="Arial" charset="0"/>
                <a:cs typeface="Arial" charset="0"/>
              </a:rPr>
              <a:t>”</a:t>
            </a:r>
            <a:r>
              <a:rPr lang="es-CO" sz="1200" dirty="0">
                <a:latin typeface="Arial" charset="0"/>
                <a:cs typeface="Arial" charset="0"/>
              </a:rPr>
              <a:t>. Ah, caramba – se dijo así mismo el zorro </a:t>
            </a:r>
            <a:r>
              <a:rPr lang="es-CO" sz="1200" i="1" dirty="0">
                <a:latin typeface="Arial" charset="0"/>
                <a:cs typeface="Arial" charset="0"/>
              </a:rPr>
              <a:t>“¿cómo puede ser que el sapo esté más adelante que yo, si estoy corriendo más que el viento?”. </a:t>
            </a:r>
            <a:r>
              <a:rPr lang="es-CO" sz="1200" dirty="0">
                <a:latin typeface="Arial" charset="0"/>
                <a:cs typeface="Arial" charset="0"/>
              </a:rPr>
              <a:t>Entonces, le imprimió mayor velocidad a su carrera cuesta arriba y otra vez preguntó: </a:t>
            </a:r>
            <a:r>
              <a:rPr lang="es-CO" sz="1200" i="1" dirty="0">
                <a:latin typeface="Arial" charset="0"/>
                <a:cs typeface="Arial" charset="0"/>
              </a:rPr>
              <a:t>“¿sapo, dónde estás?”. </a:t>
            </a:r>
            <a:r>
              <a:rPr lang="es-CO" sz="1200" dirty="0">
                <a:latin typeface="Arial" charset="0"/>
                <a:cs typeface="Arial" charset="0"/>
              </a:rPr>
              <a:t>E inmediatamente de más arriba el sapo con- testó </a:t>
            </a:r>
            <a:r>
              <a:rPr lang="es-CO" sz="1200" i="1" dirty="0">
                <a:latin typeface="Arial" charset="0"/>
                <a:cs typeface="Arial" charset="0"/>
              </a:rPr>
              <a:t>“</a:t>
            </a:r>
            <a:r>
              <a:rPr lang="es-CO" sz="1200" i="1" dirty="0" err="1">
                <a:latin typeface="Arial" charset="0"/>
                <a:cs typeface="Arial" charset="0"/>
              </a:rPr>
              <a:t>croac</a:t>
            </a:r>
            <a:r>
              <a:rPr lang="es-CO" sz="1200" i="1" dirty="0">
                <a:latin typeface="Arial" charset="0"/>
                <a:cs typeface="Arial" charset="0"/>
              </a:rPr>
              <a:t>, </a:t>
            </a:r>
            <a:r>
              <a:rPr lang="es-CO" sz="1200" i="1" dirty="0" err="1">
                <a:latin typeface="Arial" charset="0"/>
                <a:cs typeface="Arial" charset="0"/>
              </a:rPr>
              <a:t>croac</a:t>
            </a:r>
            <a:r>
              <a:rPr lang="es-CO" sz="1200" i="1" dirty="0">
                <a:latin typeface="Arial" charset="0"/>
                <a:cs typeface="Arial" charset="0"/>
              </a:rPr>
              <a:t>”</a:t>
            </a:r>
            <a:r>
              <a:rPr lang="es-CO" sz="1200" dirty="0">
                <a:latin typeface="Arial" charset="0"/>
                <a:cs typeface="Arial" charset="0"/>
              </a:rPr>
              <a:t>.</a:t>
            </a:r>
          </a:p>
          <a:p>
            <a:pPr algn="just"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 </a:t>
            </a:r>
          </a:p>
          <a:p>
            <a:pPr algn="just"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Al escuchar la respuesta del sapo, el zorro corrió con todas sus fuerzas y seguía preguntando a cada rato sobre el sapo y este contestaba </a:t>
            </a:r>
            <a:r>
              <a:rPr lang="es-CO" sz="1200" i="1" dirty="0">
                <a:latin typeface="Arial" charset="0"/>
                <a:cs typeface="Arial" charset="0"/>
              </a:rPr>
              <a:t>“</a:t>
            </a:r>
            <a:r>
              <a:rPr lang="es-CO" sz="1200" i="1" dirty="0" err="1">
                <a:latin typeface="Arial" charset="0"/>
                <a:cs typeface="Arial" charset="0"/>
              </a:rPr>
              <a:t>croac</a:t>
            </a:r>
            <a:r>
              <a:rPr lang="es-CO" sz="1200" i="1" dirty="0">
                <a:latin typeface="Arial" charset="0"/>
                <a:cs typeface="Arial" charset="0"/>
              </a:rPr>
              <a:t>, </a:t>
            </a:r>
            <a:r>
              <a:rPr lang="es-CO" sz="1200" i="1" dirty="0" err="1">
                <a:latin typeface="Arial" charset="0"/>
                <a:cs typeface="Arial" charset="0"/>
              </a:rPr>
              <a:t>croac</a:t>
            </a:r>
            <a:r>
              <a:rPr lang="es-CO" sz="1200" i="1" dirty="0">
                <a:latin typeface="Arial" charset="0"/>
                <a:cs typeface="Arial" charset="0"/>
              </a:rPr>
              <a:t>”</a:t>
            </a:r>
            <a:r>
              <a:rPr lang="es-CO" sz="1200" dirty="0">
                <a:latin typeface="Arial" charset="0"/>
                <a:cs typeface="Arial" charset="0"/>
              </a:rPr>
              <a:t>, siempre de más arriba y más adelante que el zorro que estaba desesperado, porque cómo un animalito del que siempre se burlaba por su andar lento, le iba a ganar la competencia y se preocupó al pensar: </a:t>
            </a:r>
            <a:r>
              <a:rPr lang="es-CO" sz="1200" i="1" dirty="0">
                <a:latin typeface="Arial" charset="0"/>
                <a:cs typeface="Arial" charset="0"/>
              </a:rPr>
              <a:t>“¿qué dirán los demás zorros si se enteran que he perdido una carrera con el sapo?”</a:t>
            </a:r>
            <a:r>
              <a:rPr lang="es-CO" sz="1200" dirty="0">
                <a:latin typeface="Arial" charset="0"/>
                <a:cs typeface="Arial" charset="0"/>
              </a:rPr>
              <a:t>.</a:t>
            </a:r>
          </a:p>
          <a:p>
            <a:pPr algn="just" eaLnBrk="1" hangingPunct="1"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Entonces, el zorro dijo: </a:t>
            </a:r>
            <a:r>
              <a:rPr lang="es-CO" sz="1200" i="1" dirty="0">
                <a:latin typeface="Arial" charset="0"/>
                <a:cs typeface="Arial" charset="0"/>
              </a:rPr>
              <a:t>“ahora o nunca” </a:t>
            </a:r>
            <a:r>
              <a:rPr lang="es-CO" sz="1200" dirty="0">
                <a:latin typeface="Arial" charset="0"/>
                <a:cs typeface="Arial" charset="0"/>
              </a:rPr>
              <a:t>y corrió a más velocidad todavía y otra vez preguntó: </a:t>
            </a:r>
            <a:r>
              <a:rPr lang="es-CO" sz="1200" i="1" dirty="0">
                <a:latin typeface="Arial" charset="0"/>
                <a:cs typeface="Arial" charset="0"/>
              </a:rPr>
              <a:t>“¿sapo dónde estás?”</a:t>
            </a:r>
            <a:r>
              <a:rPr lang="es-CO" sz="1200" dirty="0">
                <a:latin typeface="Arial" charset="0"/>
                <a:cs typeface="Arial" charset="0"/>
              </a:rPr>
              <a:t>. Sin perder el tiempo el sapo contestaba </a:t>
            </a:r>
            <a:r>
              <a:rPr lang="es-CO" sz="1200" i="1" dirty="0">
                <a:latin typeface="Arial" charset="0"/>
                <a:cs typeface="Arial" charset="0"/>
              </a:rPr>
              <a:t>“</a:t>
            </a:r>
            <a:r>
              <a:rPr lang="es-CO" sz="1200" i="1" dirty="0" err="1">
                <a:latin typeface="Arial" charset="0"/>
                <a:cs typeface="Arial" charset="0"/>
              </a:rPr>
              <a:t>croac</a:t>
            </a:r>
            <a:r>
              <a:rPr lang="es-CO" sz="1200" i="1" dirty="0">
                <a:latin typeface="Arial" charset="0"/>
                <a:cs typeface="Arial" charset="0"/>
              </a:rPr>
              <a:t>, </a:t>
            </a:r>
            <a:r>
              <a:rPr lang="es-CO" sz="1200" i="1" dirty="0" err="1">
                <a:latin typeface="Arial" charset="0"/>
                <a:cs typeface="Arial" charset="0"/>
              </a:rPr>
              <a:t>croac</a:t>
            </a:r>
            <a:r>
              <a:rPr lang="es-CO" sz="1200" i="1" dirty="0">
                <a:latin typeface="Arial" charset="0"/>
                <a:cs typeface="Arial" charset="0"/>
              </a:rPr>
              <a:t>, </a:t>
            </a:r>
            <a:r>
              <a:rPr lang="es-CO" sz="1200" i="1" dirty="0" err="1">
                <a:latin typeface="Arial" charset="0"/>
                <a:cs typeface="Arial" charset="0"/>
              </a:rPr>
              <a:t>croac</a:t>
            </a:r>
            <a:r>
              <a:rPr lang="es-CO" sz="1200" i="1" dirty="0">
                <a:latin typeface="Arial" charset="0"/>
                <a:cs typeface="Arial" charset="0"/>
              </a:rPr>
              <a:t>”</a:t>
            </a:r>
            <a:r>
              <a:rPr lang="es-CO" sz="1200" dirty="0">
                <a:latin typeface="Arial" charset="0"/>
                <a:cs typeface="Arial" charset="0"/>
              </a:rPr>
              <a:t>, siempre desde más arriba. Ante ello el zorro se desesperó, su corazón latía muy fuerte y al poco rato, desde la punta del cerro, el sapo le grita: </a:t>
            </a:r>
            <a:r>
              <a:rPr lang="es-CO" sz="1200" i="1" dirty="0">
                <a:latin typeface="Arial" charset="0"/>
                <a:cs typeface="Arial" charset="0"/>
              </a:rPr>
              <a:t>“¡¡zorro, zorro, ya llegué a la meta, te gané!!”</a:t>
            </a:r>
            <a:r>
              <a:rPr lang="es-CO" sz="1200" dirty="0">
                <a:latin typeface="Arial" charset="0"/>
                <a:cs typeface="Arial" charset="0"/>
              </a:rPr>
              <a:t>; entonces, como el corazón del zorro estaba trabajando mucho, reventó y murió en el acto y de vergüenza también, por haber perdido la competencia con el sapo.</a:t>
            </a:r>
          </a:p>
          <a:p>
            <a:pPr algn="just"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 </a:t>
            </a:r>
          </a:p>
          <a:p>
            <a:pPr eaLnBrk="1" hangingPunct="1">
              <a:defRPr/>
            </a:pPr>
            <a:r>
              <a:rPr lang="es-CO" sz="1200" dirty="0">
                <a:latin typeface="Arial" charset="0"/>
                <a:cs typeface="Arial" charset="0"/>
              </a:rPr>
              <a:t> </a:t>
            </a:r>
          </a:p>
          <a:p>
            <a:pPr eaLnBrk="1" hangingPunct="1"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>
            <a:extLst>
              <a:ext uri="{FF2B5EF4-FFF2-40B4-BE49-F238E27FC236}">
                <a16:creationId xmlns:a16="http://schemas.microsoft.com/office/drawing/2014/main" id="{5A2FC252-FECD-4C89-8797-9FC151D04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0"/>
            <a:ext cx="2665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800">
                <a:solidFill>
                  <a:schemeClr val="bg1"/>
                </a:solidFill>
                <a:latin typeface="Arial" panose="020B0604020202020204" pitchFamily="34" charset="0"/>
              </a:rPr>
              <a:t>ASOCIATIVIDAD GANADERA</a:t>
            </a:r>
          </a:p>
        </p:txBody>
      </p:sp>
      <p:sp>
        <p:nvSpPr>
          <p:cNvPr id="2" name="1 CuadroTexto">
            <a:extLst>
              <a:ext uri="{FF2B5EF4-FFF2-40B4-BE49-F238E27FC236}">
                <a16:creationId xmlns:a16="http://schemas.microsoft.com/office/drawing/2014/main" id="{36CB5C3B-AD77-4CF1-8724-72951033CD66}"/>
              </a:ext>
            </a:extLst>
          </p:cNvPr>
          <p:cNvSpPr txBox="1"/>
          <p:nvPr/>
        </p:nvSpPr>
        <p:spPr>
          <a:xfrm>
            <a:off x="433388" y="1152525"/>
            <a:ext cx="604837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</p:txBody>
      </p:sp>
      <p:sp>
        <p:nvSpPr>
          <p:cNvPr id="7" name="6 CuadroTexto">
            <a:extLst>
              <a:ext uri="{FF2B5EF4-FFF2-40B4-BE49-F238E27FC236}">
                <a16:creationId xmlns:a16="http://schemas.microsoft.com/office/drawing/2014/main" id="{0E25DEA6-F8C7-4862-8F25-4D2F952BAB55}"/>
              </a:ext>
            </a:extLst>
          </p:cNvPr>
          <p:cNvSpPr txBox="1"/>
          <p:nvPr/>
        </p:nvSpPr>
        <p:spPr>
          <a:xfrm>
            <a:off x="620713" y="1331913"/>
            <a:ext cx="5861050" cy="6924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200" b="1" dirty="0">
                <a:latin typeface="+mn-lt"/>
                <a:cs typeface="Arial" charset="0"/>
              </a:rPr>
              <a:t>La pregunta que hacemos es: ¿cómo ganó el sapo la competencia al zorro?</a:t>
            </a:r>
            <a:r>
              <a:rPr lang="es-CO" sz="1200" dirty="0">
                <a:latin typeface="+mn-lt"/>
                <a:cs typeface="Arial" charset="0"/>
              </a:rPr>
              <a:t>  </a:t>
            </a:r>
          </a:p>
          <a:p>
            <a:pPr algn="just"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algn="just" eaLnBrk="1" hangingPunct="1">
              <a:defRPr/>
            </a:pPr>
            <a:r>
              <a:rPr lang="es-CO" sz="1200" b="1" dirty="0">
                <a:latin typeface="+mn-lt"/>
                <a:cs typeface="Arial" charset="0"/>
              </a:rPr>
              <a:t>Aquí parte de la respuesta:</a:t>
            </a:r>
            <a:endParaRPr lang="es-CO" sz="12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algn="just"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Una vez que el sapo había aceptado el desafío de competir con el zorro, llegó a su comunidad muy preocupado y comentó en su familia, quienes le dijeron que mejor era tratarlo en la asamblea, porque además el zorro había amenazado que si ganaba la carrera, se lo comería y a todos sus parientes, amigos y a la comunidad de los sapos.</a:t>
            </a:r>
          </a:p>
          <a:p>
            <a:pPr algn="just"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algn="just"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Después de escuchar el relato del sapo atrevido, hubo un gran murmullo en la reunión. Unos decían: “cómo se te ocurre aceptar el reto del zorro, sabiendo que es un animal veloz y nosotros los sapos somos lentos, pues caminamos despacio, rengueando, ni siquiera somos como las ranas que saltan”.</a:t>
            </a:r>
          </a:p>
          <a:p>
            <a:pPr algn="just"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algn="just"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Otros dijeron: “calma, calma, vamos a pensar cómo podemos salvar la vida de nuestro hermano sapo y de todos nosotros”. Y de pronto desde un rincón, alguien tomó la palabra y dijo: “fácil, miren, como la carrera va a ser a las dos de la mañana y es todavía muy oscuro, todos los sapitos de la comunidad nos vamos a distribuir en toda la cuesta del cerro, desde la orilla del río hasta la punta. De tal manera que cuando el zorro pregunte: ¿sapo dónde estás?, entonces le contestaremos “</a:t>
            </a:r>
            <a:r>
              <a:rPr lang="es-CO" sz="1200" dirty="0" err="1">
                <a:latin typeface="+mn-lt"/>
                <a:cs typeface="Arial" charset="0"/>
              </a:rPr>
              <a:t>croac</a:t>
            </a:r>
            <a:r>
              <a:rPr lang="es-CO" sz="1200" dirty="0">
                <a:latin typeface="+mn-lt"/>
                <a:cs typeface="Arial" charset="0"/>
              </a:rPr>
              <a:t>, </a:t>
            </a:r>
            <a:r>
              <a:rPr lang="es-CO" sz="1200" dirty="0" err="1">
                <a:latin typeface="+mn-lt"/>
                <a:cs typeface="Arial" charset="0"/>
              </a:rPr>
              <a:t>croac</a:t>
            </a:r>
            <a:r>
              <a:rPr lang="es-CO" sz="1200" dirty="0">
                <a:latin typeface="+mn-lt"/>
                <a:cs typeface="Arial" charset="0"/>
              </a:rPr>
              <a:t>” y así sucesivamente, cualquiera de nuestros hermanos y hermanas podrá contestar al zorro, siempre de más arriba, haciéndole sentir al zorro que le estamos ganando. ¿Qué dicen?”. Todos los sapitos asambleístas contestaron: “bravo, bravo, a derrotar al zorro taimado y astuto”.</a:t>
            </a:r>
          </a:p>
          <a:p>
            <a:pPr algn="just"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algn="just"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Así acordaron y así se hizo. Por eso perdió el zorro, hasta su vida, por ser burlón y por menospreciar a los demás.</a:t>
            </a:r>
          </a:p>
          <a:p>
            <a:pPr algn="just"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200" b="1" dirty="0">
                <a:latin typeface="+mn-lt"/>
                <a:cs typeface="Arial" charset="0"/>
              </a:rPr>
              <a:t>¿Cuántas veces hemos actuado como los sapos y que hemos ganado?</a:t>
            </a:r>
          </a:p>
          <a:p>
            <a:pPr algn="just"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algn="just"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CuadroTexto">
            <a:extLst>
              <a:ext uri="{FF2B5EF4-FFF2-40B4-BE49-F238E27FC236}">
                <a16:creationId xmlns:a16="http://schemas.microsoft.com/office/drawing/2014/main" id="{C52E658E-0BA1-4397-ADA7-445CF99EF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0"/>
            <a:ext cx="2665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800">
                <a:solidFill>
                  <a:schemeClr val="bg1"/>
                </a:solidFill>
                <a:latin typeface="Arial" panose="020B0604020202020204" pitchFamily="34" charset="0"/>
              </a:rPr>
              <a:t>ASOCIATIVIDAD GANADERA</a:t>
            </a:r>
          </a:p>
        </p:txBody>
      </p:sp>
      <p:sp>
        <p:nvSpPr>
          <p:cNvPr id="2" name="1 CuadroTexto">
            <a:extLst>
              <a:ext uri="{FF2B5EF4-FFF2-40B4-BE49-F238E27FC236}">
                <a16:creationId xmlns:a16="http://schemas.microsoft.com/office/drawing/2014/main" id="{F29BB29F-AF05-47A3-89BE-E4040CCEB936}"/>
              </a:ext>
            </a:extLst>
          </p:cNvPr>
          <p:cNvSpPr txBox="1"/>
          <p:nvPr/>
        </p:nvSpPr>
        <p:spPr>
          <a:xfrm>
            <a:off x="433388" y="1152525"/>
            <a:ext cx="604837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</p:txBody>
      </p:sp>
      <p:sp>
        <p:nvSpPr>
          <p:cNvPr id="3" name="2 CuadroTexto">
            <a:extLst>
              <a:ext uri="{FF2B5EF4-FFF2-40B4-BE49-F238E27FC236}">
                <a16:creationId xmlns:a16="http://schemas.microsoft.com/office/drawing/2014/main" id="{111CC53F-76D0-4606-9274-3D57E1183F54}"/>
              </a:ext>
            </a:extLst>
          </p:cNvPr>
          <p:cNvSpPr txBox="1"/>
          <p:nvPr/>
        </p:nvSpPr>
        <p:spPr>
          <a:xfrm>
            <a:off x="333375" y="1042988"/>
            <a:ext cx="6264275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CO" b="1" dirty="0">
                <a:latin typeface="Arial" charset="0"/>
                <a:cs typeface="Arial" charset="0"/>
              </a:rPr>
              <a:t>Concepto de Asociatividad.</a:t>
            </a:r>
          </a:p>
          <a:p>
            <a:pPr eaLnBrk="1" hangingPunct="1">
              <a:defRPr/>
            </a:pPr>
            <a:endParaRPr lang="es-CO" b="1" dirty="0">
              <a:latin typeface="Arial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400" dirty="0">
                <a:latin typeface="+mn-lt"/>
                <a:cs typeface="Arial" charset="0"/>
              </a:rPr>
              <a:t>A través de la metodología lluvia de ideas, recoger de los y las participantes su conocimiento sobre asociatividad, para con estos elementos compartir lo que tenemos y construir el referente para el grupo.</a:t>
            </a:r>
          </a:p>
          <a:p>
            <a:pPr eaLnBrk="1" hangingPunct="1">
              <a:defRPr/>
            </a:pPr>
            <a:endParaRPr lang="es-CO" b="1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b="1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b="1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s-CO" b="1" dirty="0">
                <a:latin typeface="+mn-lt"/>
                <a:cs typeface="Arial" charset="0"/>
              </a:rPr>
              <a:t>ASOCIATIVIDAD…….</a:t>
            </a:r>
          </a:p>
          <a:p>
            <a:pPr eaLnBrk="1" hangingPunct="1">
              <a:defRPr/>
            </a:pPr>
            <a:endParaRPr lang="es-CO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s-CO" dirty="0">
              <a:latin typeface="Arial" charset="0"/>
              <a:cs typeface="Arial" charset="0"/>
            </a:endParaRPr>
          </a:p>
        </p:txBody>
      </p:sp>
      <p:sp>
        <p:nvSpPr>
          <p:cNvPr id="4" name="3 Elipse">
            <a:extLst>
              <a:ext uri="{FF2B5EF4-FFF2-40B4-BE49-F238E27FC236}">
                <a16:creationId xmlns:a16="http://schemas.microsoft.com/office/drawing/2014/main" id="{2F44C5CA-BE83-4ED8-9E80-F7D1B59746B9}"/>
              </a:ext>
            </a:extLst>
          </p:cNvPr>
          <p:cNvSpPr/>
          <p:nvPr/>
        </p:nvSpPr>
        <p:spPr>
          <a:xfrm>
            <a:off x="2781300" y="2628900"/>
            <a:ext cx="3636963" cy="1482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s-CO" sz="1200" b="1" dirty="0"/>
              <a:t>Acción o efecto de asociar (juntar una cosa con otra de manera que concurran a un mismo fin).</a:t>
            </a:r>
          </a:p>
        </p:txBody>
      </p:sp>
      <p:sp>
        <p:nvSpPr>
          <p:cNvPr id="5" name="4 CuadroTexto">
            <a:extLst>
              <a:ext uri="{FF2B5EF4-FFF2-40B4-BE49-F238E27FC236}">
                <a16:creationId xmlns:a16="http://schemas.microsoft.com/office/drawing/2014/main" id="{7AD1ECEB-8DCD-4494-AD3C-B35FC7665CE8}"/>
              </a:ext>
            </a:extLst>
          </p:cNvPr>
          <p:cNvSpPr txBox="1"/>
          <p:nvPr/>
        </p:nvSpPr>
        <p:spPr>
          <a:xfrm>
            <a:off x="682625" y="4143375"/>
            <a:ext cx="5041900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CO" b="1" i="1" dirty="0">
                <a:latin typeface="+mn-lt"/>
                <a:cs typeface="Arial" charset="0"/>
              </a:rPr>
              <a:t>“Es un mecanismo de</a:t>
            </a:r>
            <a:endParaRPr lang="es-CO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s-CO" b="1" i="1" dirty="0">
                <a:latin typeface="+mn-lt"/>
                <a:cs typeface="Arial" charset="0"/>
              </a:rPr>
              <a:t>cooperación por el cual se establecen relaciones y/o articulaciones entre individuos y/o grupos de personas tras un objetivo común”</a:t>
            </a:r>
            <a:endParaRPr lang="es-CO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s-CO" dirty="0">
                <a:latin typeface="+mn-lt"/>
                <a:cs typeface="Arial" charset="0"/>
              </a:rPr>
              <a:t>  </a:t>
            </a:r>
            <a:r>
              <a:rPr lang="es-CO" b="1" i="1" dirty="0">
                <a:latin typeface="+mn-lt"/>
                <a:cs typeface="Arial" charset="0"/>
              </a:rPr>
              <a:t>Raúl Perales Laverde, 2002</a:t>
            </a:r>
            <a:endParaRPr lang="es-CO" dirty="0">
              <a:latin typeface="Arial" charset="0"/>
              <a:cs typeface="Arial" charset="0"/>
            </a:endParaRPr>
          </a:p>
        </p:txBody>
      </p:sp>
      <p:pic>
        <p:nvPicPr>
          <p:cNvPr id="10247" name="Picture 4">
            <a:extLst>
              <a:ext uri="{FF2B5EF4-FFF2-40B4-BE49-F238E27FC236}">
                <a16:creationId xmlns:a16="http://schemas.microsoft.com/office/drawing/2014/main" id="{369D6441-7ACF-4C1D-93FC-0B95C3CA0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0329">
            <a:off x="5848350" y="6299200"/>
            <a:ext cx="4762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>
            <a:extLst>
              <a:ext uri="{FF2B5EF4-FFF2-40B4-BE49-F238E27FC236}">
                <a16:creationId xmlns:a16="http://schemas.microsoft.com/office/drawing/2014/main" id="{ECEDC6AB-AEAF-41D4-B8F9-3708248EE138}"/>
              </a:ext>
            </a:extLst>
          </p:cNvPr>
          <p:cNvSpPr txBox="1"/>
          <p:nvPr/>
        </p:nvSpPr>
        <p:spPr>
          <a:xfrm>
            <a:off x="433388" y="6132513"/>
            <a:ext cx="5875337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CO" i="1" dirty="0">
                <a:latin typeface="+mn-lt"/>
                <a:cs typeface="Arial" charset="0"/>
              </a:rPr>
              <a:t>Ahora ¿qué es asociatividad para el grupo?</a:t>
            </a:r>
          </a:p>
          <a:p>
            <a:pPr eaLnBrk="1" hangingPunct="1">
              <a:defRPr/>
            </a:pPr>
            <a:r>
              <a:rPr lang="es-CO" dirty="0">
                <a:latin typeface="Arial" charset="0"/>
                <a:cs typeface="Arial" charset="0"/>
              </a:rPr>
              <a:t>________________________________________</a:t>
            </a:r>
          </a:p>
          <a:p>
            <a:pPr eaLnBrk="1" hangingPunct="1">
              <a:defRPr/>
            </a:pPr>
            <a:r>
              <a:rPr lang="es-CO" dirty="0">
                <a:latin typeface="Arial" charset="0"/>
                <a:cs typeface="Arial" charset="0"/>
              </a:rPr>
              <a:t>________________________________________</a:t>
            </a:r>
          </a:p>
          <a:p>
            <a:pPr eaLnBrk="1" hangingPunct="1">
              <a:defRPr/>
            </a:pPr>
            <a:r>
              <a:rPr lang="es-CO" dirty="0">
                <a:latin typeface="Arial" charset="0"/>
                <a:cs typeface="Arial" charset="0"/>
              </a:rPr>
              <a:t>________________________________________</a:t>
            </a:r>
          </a:p>
          <a:p>
            <a:pPr eaLnBrk="1" hangingPunct="1">
              <a:defRPr/>
            </a:pPr>
            <a:r>
              <a:rPr lang="es-CO" dirty="0">
                <a:latin typeface="Arial" charset="0"/>
                <a:cs typeface="Arial" charset="0"/>
              </a:rPr>
              <a:t>________________________________________</a:t>
            </a:r>
          </a:p>
          <a:p>
            <a:pPr eaLnBrk="1" hangingPunct="1">
              <a:defRPr/>
            </a:pPr>
            <a:r>
              <a:rPr lang="es-CO" dirty="0">
                <a:latin typeface="Arial" charset="0"/>
                <a:cs typeface="Arial" charset="0"/>
              </a:rPr>
              <a:t>________________________________________</a:t>
            </a:r>
          </a:p>
          <a:p>
            <a:pPr eaLnBrk="1" hangingPunct="1">
              <a:defRPr/>
            </a:pPr>
            <a:r>
              <a:rPr lang="es-CO" dirty="0">
                <a:latin typeface="Arial" charset="0"/>
                <a:cs typeface="Arial" charset="0"/>
              </a:rPr>
              <a:t>________________________________________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CuadroTexto">
            <a:extLst>
              <a:ext uri="{FF2B5EF4-FFF2-40B4-BE49-F238E27FC236}">
                <a16:creationId xmlns:a16="http://schemas.microsoft.com/office/drawing/2014/main" id="{7EE2B555-91F6-40A3-A395-E6B2B38C1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0"/>
            <a:ext cx="2665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800">
                <a:solidFill>
                  <a:schemeClr val="bg1"/>
                </a:solidFill>
                <a:latin typeface="Arial" panose="020B0604020202020204" pitchFamily="34" charset="0"/>
              </a:rPr>
              <a:t>ASOCIATIVIDAD GANADERA</a:t>
            </a:r>
          </a:p>
        </p:txBody>
      </p:sp>
      <p:sp>
        <p:nvSpPr>
          <p:cNvPr id="2" name="1 CuadroTexto">
            <a:extLst>
              <a:ext uri="{FF2B5EF4-FFF2-40B4-BE49-F238E27FC236}">
                <a16:creationId xmlns:a16="http://schemas.microsoft.com/office/drawing/2014/main" id="{7FE1F212-C22F-4FD4-BB1B-4613FBC87DD7}"/>
              </a:ext>
            </a:extLst>
          </p:cNvPr>
          <p:cNvSpPr txBox="1"/>
          <p:nvPr/>
        </p:nvSpPr>
        <p:spPr>
          <a:xfrm>
            <a:off x="433388" y="1152525"/>
            <a:ext cx="604837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n-lt"/>
              <a:cs typeface="Arial" charset="0"/>
            </a:endParaRPr>
          </a:p>
        </p:txBody>
      </p:sp>
      <p:sp>
        <p:nvSpPr>
          <p:cNvPr id="3" name="2 CuadroTexto">
            <a:extLst>
              <a:ext uri="{FF2B5EF4-FFF2-40B4-BE49-F238E27FC236}">
                <a16:creationId xmlns:a16="http://schemas.microsoft.com/office/drawing/2014/main" id="{4D52329B-FADA-47CB-BA8F-C0E75F18D808}"/>
              </a:ext>
            </a:extLst>
          </p:cNvPr>
          <p:cNvSpPr txBox="1"/>
          <p:nvPr/>
        </p:nvSpPr>
        <p:spPr>
          <a:xfrm>
            <a:off x="738188" y="1330325"/>
            <a:ext cx="24765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s-CO" b="1" dirty="0">
                <a:latin typeface="+mn-lt"/>
                <a:cs typeface="Arial" charset="0"/>
              </a:rPr>
              <a:t>ASOCIATIVIDAD…….</a:t>
            </a:r>
          </a:p>
          <a:p>
            <a:pPr eaLnBrk="1" hangingPunct="1">
              <a:defRPr/>
            </a:pPr>
            <a:endParaRPr lang="es-CO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s-CO" dirty="0">
              <a:latin typeface="Arial" charset="0"/>
              <a:cs typeface="Arial" charset="0"/>
            </a:endParaRPr>
          </a:p>
        </p:txBody>
      </p:sp>
      <p:sp>
        <p:nvSpPr>
          <p:cNvPr id="4" name="3 Elipse">
            <a:extLst>
              <a:ext uri="{FF2B5EF4-FFF2-40B4-BE49-F238E27FC236}">
                <a16:creationId xmlns:a16="http://schemas.microsoft.com/office/drawing/2014/main" id="{990588F4-8F20-4EA1-96E2-EDD392222B9B}"/>
              </a:ext>
            </a:extLst>
          </p:cNvPr>
          <p:cNvSpPr/>
          <p:nvPr/>
        </p:nvSpPr>
        <p:spPr>
          <a:xfrm>
            <a:off x="2492375" y="1793875"/>
            <a:ext cx="3744913" cy="1482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s-CO" sz="1200" b="1" dirty="0"/>
              <a:t>Acción o efecto de asociar (juntar una cosa con otra de manera que concurran a un mismo fin).</a:t>
            </a:r>
          </a:p>
        </p:txBody>
      </p:sp>
      <p:sp>
        <p:nvSpPr>
          <p:cNvPr id="5" name="4 CuadroTexto">
            <a:extLst>
              <a:ext uri="{FF2B5EF4-FFF2-40B4-BE49-F238E27FC236}">
                <a16:creationId xmlns:a16="http://schemas.microsoft.com/office/drawing/2014/main" id="{69DF56AB-0014-4162-A758-ECD6FAA7D06A}"/>
              </a:ext>
            </a:extLst>
          </p:cNvPr>
          <p:cNvSpPr txBox="1"/>
          <p:nvPr/>
        </p:nvSpPr>
        <p:spPr>
          <a:xfrm>
            <a:off x="908050" y="3924300"/>
            <a:ext cx="5041900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CO" b="1" i="1" dirty="0">
                <a:latin typeface="+mn-lt"/>
                <a:cs typeface="Arial" charset="0"/>
              </a:rPr>
              <a:t>“Es un mecanismo de</a:t>
            </a:r>
            <a:endParaRPr lang="es-CO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s-CO" b="1" i="1" dirty="0">
                <a:latin typeface="+mn-lt"/>
                <a:cs typeface="Arial" charset="0"/>
              </a:rPr>
              <a:t>cooperación por el cual se establecen relaciones y/o articulaciones entre individuos y/o grupos de personas tras un objetivo común”</a:t>
            </a:r>
            <a:endParaRPr lang="es-CO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s-CO" dirty="0">
                <a:latin typeface="+mn-lt"/>
                <a:cs typeface="Arial" charset="0"/>
              </a:rPr>
              <a:t>  </a:t>
            </a:r>
            <a:r>
              <a:rPr lang="es-CO" b="1" i="1" dirty="0">
                <a:latin typeface="+mn-lt"/>
                <a:cs typeface="Arial" charset="0"/>
              </a:rPr>
              <a:t>Raúl Perales Laverde, 2002</a:t>
            </a:r>
            <a:endParaRPr lang="es-CO" dirty="0">
              <a:latin typeface="Arial" charset="0"/>
              <a:cs typeface="Arial" charset="0"/>
            </a:endParaRPr>
          </a:p>
        </p:txBody>
      </p:sp>
      <p:pic>
        <p:nvPicPr>
          <p:cNvPr id="11271" name="Picture 4">
            <a:extLst>
              <a:ext uri="{FF2B5EF4-FFF2-40B4-BE49-F238E27FC236}">
                <a16:creationId xmlns:a16="http://schemas.microsoft.com/office/drawing/2014/main" id="{EE8E470A-6731-4DE1-B756-A65A943D7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0329">
            <a:off x="5848350" y="6299200"/>
            <a:ext cx="4762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>
            <a:extLst>
              <a:ext uri="{FF2B5EF4-FFF2-40B4-BE49-F238E27FC236}">
                <a16:creationId xmlns:a16="http://schemas.microsoft.com/office/drawing/2014/main" id="{45B2A229-C3CD-427B-AED6-07FB9C968CA6}"/>
              </a:ext>
            </a:extLst>
          </p:cNvPr>
          <p:cNvSpPr txBox="1"/>
          <p:nvPr/>
        </p:nvSpPr>
        <p:spPr>
          <a:xfrm>
            <a:off x="433388" y="6132513"/>
            <a:ext cx="5875337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CO" i="1" dirty="0">
                <a:latin typeface="+mn-lt"/>
                <a:cs typeface="Arial" charset="0"/>
              </a:rPr>
              <a:t>Ahora ¿qué es asociatividad para el grupo?</a:t>
            </a:r>
          </a:p>
          <a:p>
            <a:pPr eaLnBrk="1" hangingPunct="1">
              <a:defRPr/>
            </a:pPr>
            <a:r>
              <a:rPr lang="es-CO" dirty="0">
                <a:latin typeface="Arial" charset="0"/>
                <a:cs typeface="Arial" charset="0"/>
              </a:rPr>
              <a:t>________________________________________</a:t>
            </a:r>
          </a:p>
          <a:p>
            <a:pPr eaLnBrk="1" hangingPunct="1">
              <a:defRPr/>
            </a:pPr>
            <a:r>
              <a:rPr lang="es-CO" dirty="0">
                <a:latin typeface="Arial" charset="0"/>
                <a:cs typeface="Arial" charset="0"/>
              </a:rPr>
              <a:t>________________________________________</a:t>
            </a:r>
          </a:p>
          <a:p>
            <a:pPr eaLnBrk="1" hangingPunct="1">
              <a:defRPr/>
            </a:pPr>
            <a:r>
              <a:rPr lang="es-CO" dirty="0">
                <a:latin typeface="Arial" charset="0"/>
                <a:cs typeface="Arial" charset="0"/>
              </a:rPr>
              <a:t>________________________________________</a:t>
            </a:r>
          </a:p>
          <a:p>
            <a:pPr eaLnBrk="1" hangingPunct="1">
              <a:defRPr/>
            </a:pPr>
            <a:r>
              <a:rPr lang="es-CO" dirty="0">
                <a:latin typeface="Arial" charset="0"/>
                <a:cs typeface="Arial" charset="0"/>
              </a:rPr>
              <a:t>________________________________________</a:t>
            </a:r>
          </a:p>
          <a:p>
            <a:pPr eaLnBrk="1" hangingPunct="1">
              <a:defRPr/>
            </a:pPr>
            <a:r>
              <a:rPr lang="es-CO" dirty="0">
                <a:latin typeface="Arial" charset="0"/>
                <a:cs typeface="Arial" charset="0"/>
              </a:rPr>
              <a:t>________________________________________</a:t>
            </a:r>
          </a:p>
          <a:p>
            <a:pPr eaLnBrk="1" hangingPunct="1">
              <a:defRPr/>
            </a:pPr>
            <a:r>
              <a:rPr lang="es-CO" dirty="0">
                <a:latin typeface="Arial" charset="0"/>
                <a:cs typeface="Arial" charset="0"/>
              </a:rPr>
              <a:t>________________________________________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CuadroTexto">
            <a:extLst>
              <a:ext uri="{FF2B5EF4-FFF2-40B4-BE49-F238E27FC236}">
                <a16:creationId xmlns:a16="http://schemas.microsoft.com/office/drawing/2014/main" id="{E2F5A5C8-71EC-46F9-9143-63F430829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0"/>
            <a:ext cx="2665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800">
                <a:solidFill>
                  <a:schemeClr val="bg1"/>
                </a:solidFill>
                <a:latin typeface="Arial" panose="020B0604020202020204" pitchFamily="34" charset="0"/>
              </a:rPr>
              <a:t>ASOCIATIVIDAD GANADERA</a:t>
            </a:r>
          </a:p>
        </p:txBody>
      </p:sp>
      <p:pic>
        <p:nvPicPr>
          <p:cNvPr id="12291" name="Picture 4">
            <a:extLst>
              <a:ext uri="{FF2B5EF4-FFF2-40B4-BE49-F238E27FC236}">
                <a16:creationId xmlns:a16="http://schemas.microsoft.com/office/drawing/2014/main" id="{4ED01443-6F5F-48DA-8457-4780E801A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331913"/>
            <a:ext cx="2592388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>
            <a:extLst>
              <a:ext uri="{FF2B5EF4-FFF2-40B4-BE49-F238E27FC236}">
                <a16:creationId xmlns:a16="http://schemas.microsoft.com/office/drawing/2014/main" id="{80565329-CA32-4FEC-902D-1DA06EB2F5DD}"/>
              </a:ext>
            </a:extLst>
          </p:cNvPr>
          <p:cNvSpPr txBox="1"/>
          <p:nvPr/>
        </p:nvSpPr>
        <p:spPr>
          <a:xfrm>
            <a:off x="3500438" y="1331913"/>
            <a:ext cx="295275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endParaRPr lang="es-CO" sz="16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s-CO" sz="16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s-CO" sz="16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DESPUÉS DE OBSERVAR ESTE GRAFICO, QUE VENTAJAS PODEMOS DESCRIBIR DE LA ASOCIATIVIDAD.</a:t>
            </a:r>
          </a:p>
        </p:txBody>
      </p:sp>
      <p:sp>
        <p:nvSpPr>
          <p:cNvPr id="4" name="3 CuadroTexto">
            <a:extLst>
              <a:ext uri="{FF2B5EF4-FFF2-40B4-BE49-F238E27FC236}">
                <a16:creationId xmlns:a16="http://schemas.microsoft.com/office/drawing/2014/main" id="{7FF21356-D995-4489-8259-4B614EFAFC84}"/>
              </a:ext>
            </a:extLst>
          </p:cNvPr>
          <p:cNvSpPr txBox="1"/>
          <p:nvPr/>
        </p:nvSpPr>
        <p:spPr>
          <a:xfrm>
            <a:off x="692150" y="3995738"/>
            <a:ext cx="5616575" cy="3694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eaLnBrk="1" hangingPunct="1">
              <a:defRPr/>
            </a:pPr>
            <a:r>
              <a:rPr lang="es-CO" sz="1200" dirty="0">
                <a:latin typeface="+mn-lt"/>
                <a:cs typeface="Arial" charset="0"/>
              </a:rPr>
              <a:t> </a:t>
            </a:r>
          </a:p>
          <a:p>
            <a:pPr marL="171450" indent="-171450" algn="just" eaLnBrk="1" hangingPunct="1">
              <a:buFont typeface="Wingdings" pitchFamily="2" charset="2"/>
              <a:buChar char="ü"/>
              <a:defRPr/>
            </a:pPr>
            <a:r>
              <a:rPr lang="es-CO" sz="1400" b="1" dirty="0">
                <a:latin typeface="+mn-lt"/>
                <a:cs typeface="Arial" charset="0"/>
              </a:rPr>
              <a:t>Resolver y enfrentar problemas de manera conjunta manteniendo la autonomía de los participantes.</a:t>
            </a:r>
            <a:endParaRPr lang="es-CO" sz="14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r>
              <a:rPr lang="es-CO" sz="1400" dirty="0">
                <a:latin typeface="+mn-lt"/>
                <a:cs typeface="Arial" charset="0"/>
              </a:rPr>
              <a:t>  </a:t>
            </a:r>
          </a:p>
          <a:p>
            <a:pPr marL="171450" indent="-171450" algn="just" eaLnBrk="1" hangingPunct="1">
              <a:buFont typeface="Wingdings" pitchFamily="2" charset="2"/>
              <a:buChar char="ü"/>
              <a:defRPr/>
            </a:pPr>
            <a:r>
              <a:rPr lang="es-CO" sz="1400" b="1" dirty="0">
                <a:latin typeface="+mn-lt"/>
                <a:cs typeface="Arial" charset="0"/>
              </a:rPr>
              <a:t>Aprovechar las oportunidades, neutralizar las amenazas, poner a disposición sus fortalezas y disminuir sus debilidades.</a:t>
            </a:r>
            <a:endParaRPr lang="es-CO" sz="14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endParaRPr lang="es-CO" sz="1400" dirty="0">
              <a:latin typeface="+mn-lt"/>
              <a:cs typeface="Arial" charset="0"/>
            </a:endParaRPr>
          </a:p>
          <a:p>
            <a:pPr marL="171450" indent="-171450" algn="just" eaLnBrk="1" hangingPunct="1">
              <a:buFont typeface="Wingdings" pitchFamily="2" charset="2"/>
              <a:buChar char="ü"/>
              <a:defRPr/>
            </a:pPr>
            <a:r>
              <a:rPr lang="es-CO" sz="1400" b="1" dirty="0">
                <a:latin typeface="+mn-lt"/>
                <a:cs typeface="Arial" charset="0"/>
              </a:rPr>
              <a:t>Mejorar la productividad y competitividad (mercados, negociación, costos, oportunidades, tecnología, etc.).</a:t>
            </a:r>
            <a:endParaRPr lang="es-CO" sz="14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endParaRPr lang="es-CO" sz="1400" dirty="0">
              <a:latin typeface="+mn-lt"/>
              <a:cs typeface="Arial" charset="0"/>
            </a:endParaRPr>
          </a:p>
          <a:p>
            <a:pPr marL="171450" indent="-171450" algn="just" eaLnBrk="1" hangingPunct="1">
              <a:buFont typeface="Wingdings" pitchFamily="2" charset="2"/>
              <a:buChar char="ü"/>
              <a:defRPr/>
            </a:pPr>
            <a:r>
              <a:rPr lang="es-CO" sz="1400" b="1" dirty="0">
                <a:latin typeface="+mn-lt"/>
                <a:cs typeface="Arial" charset="0"/>
              </a:rPr>
              <a:t>Adoptar diversas modalidades jurídicas, organizacionales y/o empresariales .</a:t>
            </a:r>
            <a:endParaRPr lang="es-CO" sz="14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endParaRPr lang="es-CO" sz="1400" dirty="0">
              <a:latin typeface="+mn-lt"/>
              <a:cs typeface="Arial" charset="0"/>
            </a:endParaRPr>
          </a:p>
          <a:p>
            <a:pPr marL="171450" indent="-171450" algn="just" eaLnBrk="1" hangingPunct="1">
              <a:buFont typeface="Wingdings" pitchFamily="2" charset="2"/>
              <a:buChar char="ü"/>
              <a:defRPr/>
            </a:pPr>
            <a:r>
              <a:rPr lang="es-CO" sz="1400" dirty="0">
                <a:latin typeface="+mn-lt"/>
                <a:cs typeface="Arial" charset="0"/>
              </a:rPr>
              <a:t> </a:t>
            </a:r>
            <a:r>
              <a:rPr lang="es-CO" sz="1400" b="1" dirty="0">
                <a:latin typeface="+mn-lt"/>
                <a:cs typeface="Arial" charset="0"/>
              </a:rPr>
              <a:t>Promover el uso y desarrollo de la complementariedad.</a:t>
            </a:r>
            <a:endParaRPr lang="es-CO" sz="1400" dirty="0">
              <a:latin typeface="+mn-lt"/>
              <a:cs typeface="Arial" charset="0"/>
            </a:endParaRPr>
          </a:p>
          <a:p>
            <a:pPr algn="just" eaLnBrk="1" hangingPunct="1">
              <a:defRPr/>
            </a:pPr>
            <a:endParaRPr lang="es-CO" sz="1400" dirty="0">
              <a:latin typeface="Arial" charset="0"/>
              <a:cs typeface="Arial" charset="0"/>
            </a:endParaRPr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id="{62A89011-9795-4E84-A8CA-AA62895C08BB}"/>
              </a:ext>
            </a:extLst>
          </p:cNvPr>
          <p:cNvSpPr/>
          <p:nvPr/>
        </p:nvSpPr>
        <p:spPr>
          <a:xfrm>
            <a:off x="1773238" y="3619500"/>
            <a:ext cx="360045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CO" b="1" dirty="0"/>
              <a:t>Ventajas de la asociatividad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CuadroTexto">
            <a:extLst>
              <a:ext uri="{FF2B5EF4-FFF2-40B4-BE49-F238E27FC236}">
                <a16:creationId xmlns:a16="http://schemas.microsoft.com/office/drawing/2014/main" id="{C28A76B6-4E5C-4F34-8A03-4E3EAF940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0"/>
            <a:ext cx="2665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800">
                <a:solidFill>
                  <a:schemeClr val="bg1"/>
                </a:solidFill>
                <a:latin typeface="Arial" panose="020B0604020202020204" pitchFamily="34" charset="0"/>
              </a:rPr>
              <a:t>ASOCIATIVIDAD GANADERA</a:t>
            </a:r>
          </a:p>
        </p:txBody>
      </p:sp>
      <p:sp>
        <p:nvSpPr>
          <p:cNvPr id="2" name="1 Rectángulo">
            <a:extLst>
              <a:ext uri="{FF2B5EF4-FFF2-40B4-BE49-F238E27FC236}">
                <a16:creationId xmlns:a16="http://schemas.microsoft.com/office/drawing/2014/main" id="{064D95FB-24A4-47F4-9A1B-DC1326158572}"/>
              </a:ext>
            </a:extLst>
          </p:cNvPr>
          <p:cNvSpPr/>
          <p:nvPr/>
        </p:nvSpPr>
        <p:spPr>
          <a:xfrm>
            <a:off x="1196975" y="1187450"/>
            <a:ext cx="4752975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CO" b="1" dirty="0"/>
              <a:t>ELEMENTOS DE LA ASOCIATIVIDAD</a:t>
            </a:r>
          </a:p>
        </p:txBody>
      </p:sp>
      <p:sp>
        <p:nvSpPr>
          <p:cNvPr id="13316" name="5 CuadroTexto">
            <a:extLst>
              <a:ext uri="{FF2B5EF4-FFF2-40B4-BE49-F238E27FC236}">
                <a16:creationId xmlns:a16="http://schemas.microsoft.com/office/drawing/2014/main" id="{EA3C9A8C-9E70-436B-BE4E-A4F7A303A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1835150"/>
            <a:ext cx="5832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MX" sz="1800">
                <a:solidFill>
                  <a:schemeClr val="tx1"/>
                </a:solidFill>
                <a:latin typeface="Arial" panose="020B0604020202020204" pitchFamily="34" charset="0"/>
              </a:rPr>
              <a:t>La asociatividad solidaria debe tener estos elementos, para obtener un buen resultado.</a:t>
            </a:r>
          </a:p>
        </p:txBody>
      </p:sp>
      <p:sp>
        <p:nvSpPr>
          <p:cNvPr id="7" name="6 Elipse">
            <a:extLst>
              <a:ext uri="{FF2B5EF4-FFF2-40B4-BE49-F238E27FC236}">
                <a16:creationId xmlns:a16="http://schemas.microsoft.com/office/drawing/2014/main" id="{FDA58995-D10B-48EE-9805-5CD9F16655D3}"/>
              </a:ext>
            </a:extLst>
          </p:cNvPr>
          <p:cNvSpPr/>
          <p:nvPr/>
        </p:nvSpPr>
        <p:spPr>
          <a:xfrm>
            <a:off x="381000" y="3635375"/>
            <a:ext cx="24003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CO" sz="1400" b="1" dirty="0"/>
              <a:t>COMUNICACIÓN PERMANENTE</a:t>
            </a:r>
          </a:p>
        </p:txBody>
      </p:sp>
      <p:sp>
        <p:nvSpPr>
          <p:cNvPr id="10" name="9 Elipse">
            <a:extLst>
              <a:ext uri="{FF2B5EF4-FFF2-40B4-BE49-F238E27FC236}">
                <a16:creationId xmlns:a16="http://schemas.microsoft.com/office/drawing/2014/main" id="{5B366CBA-FAEE-4FDD-8C5D-0158DC516FAE}"/>
              </a:ext>
            </a:extLst>
          </p:cNvPr>
          <p:cNvSpPr/>
          <p:nvPr/>
        </p:nvSpPr>
        <p:spPr>
          <a:xfrm>
            <a:off x="2781300" y="3132138"/>
            <a:ext cx="174466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CO" sz="1400" b="1" dirty="0"/>
              <a:t>CONFIANZA</a:t>
            </a:r>
          </a:p>
        </p:txBody>
      </p:sp>
      <p:sp>
        <p:nvSpPr>
          <p:cNvPr id="11" name="10 Elipse">
            <a:extLst>
              <a:ext uri="{FF2B5EF4-FFF2-40B4-BE49-F238E27FC236}">
                <a16:creationId xmlns:a16="http://schemas.microsoft.com/office/drawing/2014/main" id="{D8B80242-D7BC-4C30-AA69-C46C1BA14A8B}"/>
              </a:ext>
            </a:extLst>
          </p:cNvPr>
          <p:cNvSpPr/>
          <p:nvPr/>
        </p:nvSpPr>
        <p:spPr>
          <a:xfrm>
            <a:off x="4221163" y="3779838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CO" sz="1400" b="1" dirty="0"/>
              <a:t>PARTICIPACION</a:t>
            </a:r>
          </a:p>
        </p:txBody>
      </p:sp>
      <p:pic>
        <p:nvPicPr>
          <p:cNvPr id="13320" name="Picture 2">
            <a:extLst>
              <a:ext uri="{FF2B5EF4-FFF2-40B4-BE49-F238E27FC236}">
                <a16:creationId xmlns:a16="http://schemas.microsoft.com/office/drawing/2014/main" id="{B95A21D5-AA99-4498-A068-955065903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257800"/>
            <a:ext cx="25209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3">
            <a:extLst>
              <a:ext uri="{FF2B5EF4-FFF2-40B4-BE49-F238E27FC236}">
                <a16:creationId xmlns:a16="http://schemas.microsoft.com/office/drawing/2014/main" id="{5B83A0AF-9746-4907-A68B-C0DDC8900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4995863"/>
            <a:ext cx="22098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2" name="Picture 4">
            <a:extLst>
              <a:ext uri="{FF2B5EF4-FFF2-40B4-BE49-F238E27FC236}">
                <a16:creationId xmlns:a16="http://schemas.microsoft.com/office/drawing/2014/main" id="{AE8C6866-E098-4B2E-82A0-E9306AEEA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6443663"/>
            <a:ext cx="2376488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3" name="Picture 5">
            <a:extLst>
              <a:ext uri="{FF2B5EF4-FFF2-40B4-BE49-F238E27FC236}">
                <a16:creationId xmlns:a16="http://schemas.microsoft.com/office/drawing/2014/main" id="{8F474707-9576-4583-B7F7-24494B45E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363" y="6300788"/>
            <a:ext cx="2576512" cy="115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4" name="Picture 6">
            <a:extLst>
              <a:ext uri="{FF2B5EF4-FFF2-40B4-BE49-F238E27FC236}">
                <a16:creationId xmlns:a16="http://schemas.microsoft.com/office/drawing/2014/main" id="{BF4D9F75-F5C0-49CE-925B-2C063D32A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7583488"/>
            <a:ext cx="30162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CuadroTexto">
            <a:extLst>
              <a:ext uri="{FF2B5EF4-FFF2-40B4-BE49-F238E27FC236}">
                <a16:creationId xmlns:a16="http://schemas.microsoft.com/office/drawing/2014/main" id="{41BE3300-2A23-4D31-9DFE-B219033C9595}"/>
              </a:ext>
            </a:extLst>
          </p:cNvPr>
          <p:cNvSpPr txBox="1"/>
          <p:nvPr/>
        </p:nvSpPr>
        <p:spPr>
          <a:xfrm>
            <a:off x="4437063" y="5224463"/>
            <a:ext cx="18716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CO" b="1" dirty="0">
                <a:solidFill>
                  <a:schemeClr val="bg1"/>
                </a:solidFill>
                <a:latin typeface="+mn-lt"/>
                <a:cs typeface="Arial" charset="0"/>
              </a:rPr>
              <a:t>COMPROMISO</a:t>
            </a:r>
          </a:p>
        </p:txBody>
      </p:sp>
      <p:sp>
        <p:nvSpPr>
          <p:cNvPr id="13" name="12 CuadroTexto">
            <a:extLst>
              <a:ext uri="{FF2B5EF4-FFF2-40B4-BE49-F238E27FC236}">
                <a16:creationId xmlns:a16="http://schemas.microsoft.com/office/drawing/2014/main" id="{E8D31D65-A22C-4FF9-8345-0FE19C776BB3}"/>
              </a:ext>
            </a:extLst>
          </p:cNvPr>
          <p:cNvSpPr txBox="1"/>
          <p:nvPr/>
        </p:nvSpPr>
        <p:spPr>
          <a:xfrm>
            <a:off x="381000" y="5400675"/>
            <a:ext cx="25923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CO" b="1" dirty="0">
                <a:solidFill>
                  <a:schemeClr val="bg1"/>
                </a:solidFill>
                <a:latin typeface="+mn-lt"/>
                <a:cs typeface="Arial" charset="0"/>
              </a:rPr>
              <a:t>CULTURA DE LA COOPERACION</a:t>
            </a:r>
          </a:p>
        </p:txBody>
      </p:sp>
      <p:sp>
        <p:nvSpPr>
          <p:cNvPr id="15" name="14 CuadroTexto">
            <a:extLst>
              <a:ext uri="{FF2B5EF4-FFF2-40B4-BE49-F238E27FC236}">
                <a16:creationId xmlns:a16="http://schemas.microsoft.com/office/drawing/2014/main" id="{800238E1-24D4-4DB3-BB8A-B99A2E9E2CAB}"/>
              </a:ext>
            </a:extLst>
          </p:cNvPr>
          <p:cNvSpPr txBox="1"/>
          <p:nvPr/>
        </p:nvSpPr>
        <p:spPr>
          <a:xfrm>
            <a:off x="908050" y="6767513"/>
            <a:ext cx="20415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CO" b="1" dirty="0">
                <a:solidFill>
                  <a:schemeClr val="bg1"/>
                </a:solidFill>
                <a:latin typeface="+mn-lt"/>
                <a:cs typeface="Arial" charset="0"/>
              </a:rPr>
              <a:t>RECIPROCIDAD</a:t>
            </a:r>
          </a:p>
        </p:txBody>
      </p:sp>
      <p:sp>
        <p:nvSpPr>
          <p:cNvPr id="13328" name="15 CuadroTexto">
            <a:extLst>
              <a:ext uri="{FF2B5EF4-FFF2-40B4-BE49-F238E27FC236}">
                <a16:creationId xmlns:a16="http://schemas.microsoft.com/office/drawing/2014/main" id="{C3167681-B553-4B59-AA3C-B116D9D22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300" y="6561138"/>
            <a:ext cx="19446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MX" sz="1400" b="1">
                <a:solidFill>
                  <a:schemeClr val="bg1"/>
                </a:solidFill>
                <a:latin typeface="Arial" panose="020B0604020202020204" pitchFamily="34" charset="0"/>
              </a:rPr>
              <a:t>LIDERAZGO Y TRABAJO EN EQUIPO</a:t>
            </a:r>
          </a:p>
        </p:txBody>
      </p:sp>
      <p:sp>
        <p:nvSpPr>
          <p:cNvPr id="17" name="16 CuadroTexto">
            <a:extLst>
              <a:ext uri="{FF2B5EF4-FFF2-40B4-BE49-F238E27FC236}">
                <a16:creationId xmlns:a16="http://schemas.microsoft.com/office/drawing/2014/main" id="{9C7F3034-3FD9-4FE4-9542-794F45F667BC}"/>
              </a:ext>
            </a:extLst>
          </p:cNvPr>
          <p:cNvSpPr txBox="1"/>
          <p:nvPr/>
        </p:nvSpPr>
        <p:spPr>
          <a:xfrm>
            <a:off x="2492375" y="7820025"/>
            <a:ext cx="2413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CO" b="1" dirty="0">
                <a:solidFill>
                  <a:schemeClr val="bg1"/>
                </a:solidFill>
                <a:latin typeface="+mn-lt"/>
                <a:cs typeface="Arial" charset="0"/>
              </a:rPr>
              <a:t>COMPARTIR RIESGOS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CuadroTexto">
            <a:extLst>
              <a:ext uri="{FF2B5EF4-FFF2-40B4-BE49-F238E27FC236}">
                <a16:creationId xmlns:a16="http://schemas.microsoft.com/office/drawing/2014/main" id="{73D83A2D-0749-4AE4-AB8C-2B3F6851C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0"/>
            <a:ext cx="2665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800">
                <a:solidFill>
                  <a:schemeClr val="bg1"/>
                </a:solidFill>
                <a:latin typeface="Arial" panose="020B0604020202020204" pitchFamily="34" charset="0"/>
              </a:rPr>
              <a:t>ASOCIATIVIDAD GANADERA</a:t>
            </a:r>
          </a:p>
        </p:txBody>
      </p:sp>
      <p:sp>
        <p:nvSpPr>
          <p:cNvPr id="3" name="2 CuadroTexto">
            <a:extLst>
              <a:ext uri="{FF2B5EF4-FFF2-40B4-BE49-F238E27FC236}">
                <a16:creationId xmlns:a16="http://schemas.microsoft.com/office/drawing/2014/main" id="{6B06CD07-6CC4-4F9F-B9C2-D13FD4687CE6}"/>
              </a:ext>
            </a:extLst>
          </p:cNvPr>
          <p:cNvSpPr txBox="1"/>
          <p:nvPr/>
        </p:nvSpPr>
        <p:spPr>
          <a:xfrm>
            <a:off x="404813" y="1039813"/>
            <a:ext cx="6048375" cy="7940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CO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Arial" charset="0"/>
              </a:rPr>
              <a:t>ACTIVIDAD 2. ORGANIZACIONES SOLIDARIAS. Juego de las casas locas.</a:t>
            </a:r>
          </a:p>
          <a:p>
            <a:pPr algn="just" eaLnBrk="1" hangingPunct="1">
              <a:defRPr/>
            </a:pPr>
            <a:r>
              <a:rPr lang="es-CO" sz="1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Arial" charset="0"/>
              </a:rPr>
              <a:t>Tiempo: 2 horas 30 minutos.</a:t>
            </a:r>
          </a:p>
          <a:p>
            <a:pPr eaLnBrk="1" hangingPunct="1">
              <a:defRPr/>
            </a:pPr>
            <a:endParaRPr lang="es-CO" sz="1200" b="1" dirty="0">
              <a:latin typeface="+mj-lt"/>
              <a:cs typeface="Arial" charset="0"/>
            </a:endParaRPr>
          </a:p>
          <a:p>
            <a:pPr eaLnBrk="1" hangingPunct="1">
              <a:defRPr/>
            </a:pPr>
            <a:r>
              <a:rPr lang="es-CO" sz="1200" b="1" dirty="0">
                <a:latin typeface="+mj-lt"/>
                <a:cs typeface="Arial" charset="0"/>
              </a:rPr>
              <a:t>Objetivo:</a:t>
            </a:r>
            <a:endParaRPr lang="es-CO" sz="1200" dirty="0">
              <a:latin typeface="+mj-lt"/>
              <a:cs typeface="Arial" charset="0"/>
            </a:endParaRPr>
          </a:p>
          <a:p>
            <a:pPr eaLnBrk="1" hangingPunct="1">
              <a:defRPr/>
            </a:pPr>
            <a:r>
              <a:rPr lang="es-CO" sz="1200" dirty="0">
                <a:latin typeface="+mj-lt"/>
                <a:cs typeface="Arial" charset="0"/>
              </a:rPr>
              <a:t> Con esta actividad los y las participantes comprenden y experimentan la importancia de la cooperación y del liderazgo efectivo para alcanzar metas.</a:t>
            </a:r>
          </a:p>
          <a:p>
            <a:pPr eaLnBrk="1" hangingPunct="1">
              <a:defRPr/>
            </a:pPr>
            <a:r>
              <a:rPr lang="es-CO" sz="1200" dirty="0">
                <a:latin typeface="+mj-lt"/>
                <a:cs typeface="Arial" charset="0"/>
              </a:rPr>
              <a:t>   </a:t>
            </a:r>
          </a:p>
          <a:p>
            <a:pPr eaLnBrk="1" hangingPunct="1">
              <a:defRPr/>
            </a:pPr>
            <a:r>
              <a:rPr lang="es-CO" sz="1200" b="1" dirty="0">
                <a:latin typeface="+mj-lt"/>
                <a:cs typeface="Arial" charset="0"/>
              </a:rPr>
              <a:t>Materiales:</a:t>
            </a:r>
            <a:endParaRPr lang="es-CO" sz="1200" dirty="0">
              <a:latin typeface="+mj-lt"/>
              <a:cs typeface="Arial" charset="0"/>
            </a:endParaRPr>
          </a:p>
          <a:p>
            <a:pPr marL="171450" indent="-171450" algn="just" eaLnBrk="1" hangingPunct="1">
              <a:buFont typeface="Arial" pitchFamily="34" charset="0"/>
              <a:buChar char="•"/>
              <a:defRPr/>
            </a:pPr>
            <a:r>
              <a:rPr lang="es-CO" sz="1200" dirty="0">
                <a:latin typeface="+mj-lt"/>
                <a:cs typeface="Arial" charset="0"/>
              </a:rPr>
              <a:t>5 juegos de casas para cada grupo (azul, blanca, rosada, verde, amarilla). Cada casa consta de 5 piezas (pared, ventana, puerta, techo y chimenea); cada juego es de diferente color.</a:t>
            </a:r>
          </a:p>
          <a:p>
            <a:pPr marL="171450" indent="-171450" algn="just" eaLnBrk="1" hangingPunct="1">
              <a:buFont typeface="Arial" pitchFamily="34" charset="0"/>
              <a:buChar char="•"/>
              <a:defRPr/>
            </a:pPr>
            <a:r>
              <a:rPr lang="es-CO" sz="1200" dirty="0">
                <a:latin typeface="+mj-lt"/>
                <a:cs typeface="Arial" charset="0"/>
              </a:rPr>
              <a:t>Una hoja con las reglas del juego por cada grupo.</a:t>
            </a:r>
          </a:p>
          <a:p>
            <a:pPr marL="171450" indent="-171450" algn="just" eaLnBrk="1" hangingPunct="1">
              <a:buFont typeface="Arial" pitchFamily="34" charset="0"/>
              <a:buChar char="•"/>
              <a:defRPr/>
            </a:pPr>
            <a:r>
              <a:rPr lang="es-CO" sz="1200" dirty="0">
                <a:latin typeface="+mj-lt"/>
                <a:cs typeface="Arial" charset="0"/>
              </a:rPr>
              <a:t>Un sobre por grupo donde poner las piezas de las casas y las reglas del juego.</a:t>
            </a:r>
          </a:p>
          <a:p>
            <a:pPr eaLnBrk="1" hangingPunct="1">
              <a:defRPr/>
            </a:pPr>
            <a:r>
              <a:rPr lang="es-CO" sz="1200" dirty="0">
                <a:latin typeface="+mj-lt"/>
                <a:cs typeface="Arial" charset="0"/>
              </a:rPr>
              <a:t>  </a:t>
            </a:r>
          </a:p>
          <a:p>
            <a:pPr eaLnBrk="1" hangingPunct="1">
              <a:defRPr/>
            </a:pPr>
            <a:r>
              <a:rPr lang="es-CO" sz="1200" b="1" dirty="0">
                <a:latin typeface="+mj-lt"/>
                <a:cs typeface="Arial" charset="0"/>
              </a:rPr>
              <a:t>Instrucciones:</a:t>
            </a:r>
            <a:endParaRPr lang="es-CO" sz="1200" dirty="0">
              <a:latin typeface="+mj-lt"/>
              <a:cs typeface="Arial" charset="0"/>
            </a:endParaRPr>
          </a:p>
          <a:p>
            <a:pPr eaLnBrk="1" hangingPunct="1">
              <a:defRPr/>
            </a:pPr>
            <a:r>
              <a:rPr lang="es-CO" sz="1200" dirty="0">
                <a:latin typeface="+mj-lt"/>
                <a:cs typeface="Arial" charset="0"/>
              </a:rPr>
              <a:t> </a:t>
            </a:r>
          </a:p>
          <a:p>
            <a:pPr algn="just" eaLnBrk="1" hangingPunct="1">
              <a:defRPr/>
            </a:pPr>
            <a:r>
              <a:rPr lang="es-CO" sz="1200" dirty="0">
                <a:latin typeface="+mj-lt"/>
                <a:cs typeface="Arial" charset="0"/>
              </a:rPr>
              <a:t>Es importante que usted como facilitador (a) tenga claras las reglas del ejercicio y lo haya practicado previamente: la actividad es compleja y sólo si usted la conoce en detalle, podrá dar las instrucciones correctamente a los participantes.</a:t>
            </a:r>
          </a:p>
          <a:p>
            <a:pPr eaLnBrk="1" hangingPunct="1">
              <a:defRPr/>
            </a:pPr>
            <a:r>
              <a:rPr lang="es-CO" sz="1200" dirty="0">
                <a:latin typeface="+mj-lt"/>
                <a:cs typeface="Arial" charset="0"/>
              </a:rPr>
              <a:t> </a:t>
            </a:r>
          </a:p>
          <a:p>
            <a:pPr algn="just" eaLnBrk="1" hangingPunct="1">
              <a:defRPr/>
            </a:pPr>
            <a:r>
              <a:rPr lang="es-CO" sz="1200" dirty="0">
                <a:latin typeface="+mj-lt"/>
                <a:cs typeface="Arial" charset="0"/>
              </a:rPr>
              <a:t>1.   Forme grupos de 4 </a:t>
            </a:r>
            <a:r>
              <a:rPr lang="es-CO" sz="1200" dirty="0" err="1">
                <a:latin typeface="+mj-lt"/>
                <a:cs typeface="Arial" charset="0"/>
              </a:rPr>
              <a:t>ó</a:t>
            </a:r>
            <a:r>
              <a:rPr lang="es-CO" sz="1200" dirty="0">
                <a:latin typeface="+mj-lt"/>
                <a:cs typeface="Arial" charset="0"/>
              </a:rPr>
              <a:t> 5 personas, procurando, si posible, que haya el mismo número de hombres y mujeres en cada grupo. Pida que cada grupo nombre un moderador.</a:t>
            </a:r>
          </a:p>
          <a:p>
            <a:pPr eaLnBrk="1" hangingPunct="1">
              <a:defRPr/>
            </a:pPr>
            <a:r>
              <a:rPr lang="es-CO" sz="1200" dirty="0">
                <a:latin typeface="+mj-lt"/>
                <a:cs typeface="Arial" charset="0"/>
              </a:rPr>
              <a:t> </a:t>
            </a:r>
          </a:p>
          <a:p>
            <a:pPr algn="just" eaLnBrk="1" hangingPunct="1">
              <a:defRPr/>
            </a:pPr>
            <a:r>
              <a:rPr lang="es-CO" sz="1200" dirty="0">
                <a:latin typeface="+mj-lt"/>
                <a:cs typeface="Arial" charset="0"/>
              </a:rPr>
              <a:t>2.   Explique que cada grupo debe armar 5 casas cuyas piezas son de diferente color en el tiempo previsto (10 minutos).</a:t>
            </a:r>
          </a:p>
          <a:p>
            <a:pPr eaLnBrk="1" hangingPunct="1">
              <a:defRPr/>
            </a:pPr>
            <a:r>
              <a:rPr lang="es-CO" sz="1200" dirty="0">
                <a:latin typeface="+mj-lt"/>
                <a:cs typeface="Arial" charset="0"/>
              </a:rPr>
              <a:t> </a:t>
            </a:r>
          </a:p>
          <a:p>
            <a:pPr algn="just" eaLnBrk="1" hangingPunct="1">
              <a:defRPr/>
            </a:pPr>
            <a:r>
              <a:rPr lang="es-CO" sz="1200" dirty="0">
                <a:latin typeface="+mj-lt"/>
                <a:cs typeface="Arial" charset="0"/>
              </a:rPr>
              <a:t>3.   Distribuya los sobres con las reglas del juego y las piezas de las casas, que encuentra en el Anexo 1 (utilice el modelo para preparar las piezas de las casas. Recuerde que cada casa tiene 5 piezas y que cada pieza es de diferente color).</a:t>
            </a:r>
          </a:p>
          <a:p>
            <a:pPr eaLnBrk="1" hangingPunct="1">
              <a:defRPr/>
            </a:pPr>
            <a:r>
              <a:rPr lang="es-CO" sz="1200" dirty="0">
                <a:latin typeface="+mj-lt"/>
                <a:cs typeface="Arial" charset="0"/>
              </a:rPr>
              <a:t> </a:t>
            </a:r>
          </a:p>
          <a:p>
            <a:pPr algn="just" eaLnBrk="1" hangingPunct="1">
              <a:defRPr/>
            </a:pPr>
            <a:r>
              <a:rPr lang="es-CO" sz="1200" dirty="0">
                <a:latin typeface="+mj-lt"/>
                <a:cs typeface="Arial" charset="0"/>
              </a:rPr>
              <a:t>4.  Pida a los grupos que lean con detenimiento las reglas del juego y que revisen el contenido de los sobres (es importante que no se queden piezas en los sobres).</a:t>
            </a:r>
          </a:p>
          <a:p>
            <a:pPr algn="just" eaLnBrk="1" hangingPunct="1">
              <a:defRPr/>
            </a:pPr>
            <a:endParaRPr lang="es-CO" sz="1200" b="1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  <a:cs typeface="Arial" charset="0"/>
            </a:endParaRPr>
          </a:p>
          <a:p>
            <a:pPr algn="ctr" eaLnBrk="1" hangingPunct="1">
              <a:defRPr/>
            </a:pPr>
            <a:endParaRPr lang="es-CO" sz="1200" dirty="0">
              <a:latin typeface="+mj-lt"/>
              <a:cs typeface="Arial" charset="0"/>
            </a:endParaRPr>
          </a:p>
          <a:p>
            <a:pPr eaLnBrk="1" hangingPunct="1">
              <a:defRPr/>
            </a:pPr>
            <a:endParaRPr lang="es-CO" sz="1200" dirty="0">
              <a:latin typeface="+mj-lt"/>
              <a:cs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3627</TotalTime>
  <Words>1273</Words>
  <Application>Microsoft Office PowerPoint</Application>
  <PresentationFormat>Presentación en pantalla (4:3)</PresentationFormat>
  <Paragraphs>297</Paragraphs>
  <Slides>17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Austin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CORPOREPRE</cp:lastModifiedBy>
  <cp:revision>181</cp:revision>
  <dcterms:created xsi:type="dcterms:W3CDTF">2014-04-01T08:38:41Z</dcterms:created>
  <dcterms:modified xsi:type="dcterms:W3CDTF">2020-07-01T23:31:53Z</dcterms:modified>
</cp:coreProperties>
</file>